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Amatic SC"/>
      <p:regular r:id="rId28"/>
      <p:bold r:id="rId29"/>
    </p:embeddedFont>
    <p:embeddedFont>
      <p:font typeface="Nunito"/>
      <p:regular r:id="rId30"/>
      <p:bold r:id="rId31"/>
      <p:italic r:id="rId32"/>
      <p:boldItalic r:id="rId33"/>
    </p:embeddedFont>
    <p:embeddedFont>
      <p:font typeface="Source Code Pr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maticSC-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maticSC-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35" Type="http://schemas.openxmlformats.org/officeDocument/2006/relationships/font" Target="fonts/SourceCodePro-bold.fntdata"/><Relationship Id="rId12" Type="http://schemas.openxmlformats.org/officeDocument/2006/relationships/slide" Target="slides/slide7.xml"/><Relationship Id="rId34" Type="http://schemas.openxmlformats.org/officeDocument/2006/relationships/font" Target="fonts/SourceCodePro-regular.fntdata"/><Relationship Id="rId15" Type="http://schemas.openxmlformats.org/officeDocument/2006/relationships/slide" Target="slides/slide10.xml"/><Relationship Id="rId37" Type="http://schemas.openxmlformats.org/officeDocument/2006/relationships/font" Target="fonts/SourceCodePro-boldItalic.fntdata"/><Relationship Id="rId14" Type="http://schemas.openxmlformats.org/officeDocument/2006/relationships/slide" Target="slides/slide9.xml"/><Relationship Id="rId36" Type="http://schemas.openxmlformats.org/officeDocument/2006/relationships/font" Target="fonts/SourceCodePr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8cb0a1c1da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cb0a1c1da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8cb0a1c1da_5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cb0a1c1da_5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8cb0a1c1da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cb0a1c1da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8cb0a1c1da_5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cb0a1c1da_5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8cb0a1c1da_5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cb0a1c1da_5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8cd04f58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cd04f58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8cd04f584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8cd04f584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8cd04f584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cd04f584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8cd04f584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cd04f584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8cd04f584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8cd04f584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8cb0a1c1d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cb0a1c1d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8cd04f584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cd04f584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8cd04f584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cd04f584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8cd04f584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8cd04f584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8cb0a1c1da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8cb0a1c1da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8cb0a1c1da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8cb0a1c1da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8cb0a1c1d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cb0a1c1d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8cb0a1c1da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cb0a1c1da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8cd04f584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cd04f584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8cb0a1c1d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8cb0a1c1d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8cb0a1c1da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8cb0a1c1da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0.jpg"/><Relationship Id="rId5"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9.jpg"/><Relationship Id="rId7"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3.jpg"/><Relationship Id="rId5" Type="http://schemas.openxmlformats.org/officeDocument/2006/relationships/image" Target="../media/image21.jpg"/><Relationship Id="rId6"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2.jpg"/><Relationship Id="rId5"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30.jpg"/><Relationship Id="rId5" Type="http://schemas.openxmlformats.org/officeDocument/2006/relationships/image" Target="../media/image3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4.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31.jpg"/><Relationship Id="rId9" Type="http://schemas.openxmlformats.org/officeDocument/2006/relationships/image" Target="../media/image37.jpg"/><Relationship Id="rId5" Type="http://schemas.openxmlformats.org/officeDocument/2006/relationships/image" Target="../media/image33.jpg"/><Relationship Id="rId6" Type="http://schemas.openxmlformats.org/officeDocument/2006/relationships/image" Target="../media/image34.jpg"/><Relationship Id="rId7" Type="http://schemas.openxmlformats.org/officeDocument/2006/relationships/image" Target="../media/image36.jpg"/><Relationship Id="rId8" Type="http://schemas.openxmlformats.org/officeDocument/2006/relationships/image" Target="../media/image3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hyperlink" Target="https://firebase.google.com/pricing" TargetMode="External"/><Relationship Id="rId5"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www.youtube.com/watch?v=pB81xvJQEQc" TargetMode="Externa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1.jpg"/><Relationship Id="rId5" Type="http://schemas.openxmlformats.org/officeDocument/2006/relationships/image" Target="../media/image19.jpg"/><Relationship Id="rId6"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Google Shape;56;p13"/>
          <p:cNvSpPr txBox="1"/>
          <p:nvPr>
            <p:ph type="ctrTitle"/>
          </p:nvPr>
        </p:nvSpPr>
        <p:spPr>
          <a:xfrm>
            <a:off x="2064000" y="1007200"/>
            <a:ext cx="5016000" cy="94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SilverCity App </a:t>
            </a:r>
            <a:endParaRPr/>
          </a:p>
        </p:txBody>
      </p:sp>
      <p:pic>
        <p:nvPicPr>
          <p:cNvPr id="57" name="Google Shape;57;p13"/>
          <p:cNvPicPr preferRelativeResize="0"/>
          <p:nvPr/>
        </p:nvPicPr>
        <p:blipFill>
          <a:blip r:embed="rId3">
            <a:alphaModFix/>
          </a:blip>
          <a:stretch>
            <a:fillRect/>
          </a:stretch>
        </p:blipFill>
        <p:spPr>
          <a:xfrm>
            <a:off x="79625" y="63700"/>
            <a:ext cx="1869750" cy="660250"/>
          </a:xfrm>
          <a:prstGeom prst="rect">
            <a:avLst/>
          </a:prstGeom>
          <a:noFill/>
          <a:ln>
            <a:noFill/>
          </a:ln>
        </p:spPr>
      </p:pic>
      <p:sp>
        <p:nvSpPr>
          <p:cNvPr id="58" name="Google Shape;58;p13"/>
          <p:cNvSpPr txBox="1"/>
          <p:nvPr/>
        </p:nvSpPr>
        <p:spPr>
          <a:xfrm>
            <a:off x="9815900" y="306550"/>
            <a:ext cx="47700" cy="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nvSpPr>
        <p:spPr>
          <a:xfrm>
            <a:off x="3304525" y="3530175"/>
            <a:ext cx="2086200" cy="12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200"/>
              <a:t> Authors :</a:t>
            </a:r>
            <a:endParaRPr b="1" i="1" sz="2200"/>
          </a:p>
          <a:p>
            <a:pPr indent="0" lvl="0" marL="0" rtl="0" algn="l">
              <a:spcBef>
                <a:spcPts val="0"/>
              </a:spcBef>
              <a:spcAft>
                <a:spcPts val="0"/>
              </a:spcAft>
              <a:buNone/>
            </a:pPr>
            <a:r>
              <a:rPr b="1" i="1" lang="en" sz="2200"/>
              <a:t> Nikhil Mantri</a:t>
            </a:r>
            <a:endParaRPr b="1" i="1" sz="2200"/>
          </a:p>
          <a:p>
            <a:pPr indent="0" lvl="0" marL="0" rtl="0" algn="l">
              <a:spcBef>
                <a:spcPts val="0"/>
              </a:spcBef>
              <a:spcAft>
                <a:spcPts val="0"/>
              </a:spcAft>
              <a:buNone/>
            </a:pPr>
            <a:r>
              <a:rPr b="1" i="1" lang="en" sz="2200"/>
              <a:t> Mohit Bohra</a:t>
            </a:r>
            <a:endParaRPr b="1" i="1" sz="2200"/>
          </a:p>
          <a:p>
            <a:pPr indent="0" lvl="0" marL="0" rtl="0" algn="l">
              <a:spcBef>
                <a:spcPts val="0"/>
              </a:spcBef>
              <a:spcAft>
                <a:spcPts val="0"/>
              </a:spcAft>
              <a:buNone/>
            </a:pPr>
            <a:r>
              <a:rPr b="1" i="1" lang="en" sz="2200"/>
              <a:t>	</a:t>
            </a:r>
            <a:endParaRPr b="1" i="1" sz="2200"/>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
                                        </p:tgtEl>
                                        <p:attrNameLst>
                                          <p:attrName>style.visibility</p:attrName>
                                        </p:attrNameLst>
                                      </p:cBhvr>
                                      <p:to>
                                        <p:strVal val="visible"/>
                                      </p:to>
                                    </p:set>
                                    <p:animEffect filter="fade" transition="in">
                                      <p:cBhvr>
                                        <p:cTn dur="1000"/>
                                        <p:tgtEl>
                                          <p:spTgt spid="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000"/>
                                        <p:tgtEl>
                                          <p:spTgt spid="59"/>
                                        </p:tgtEl>
                                        <p:attrNameLst>
                                          <p:attrName>ppt_w</p:attrName>
                                        </p:attrNameLst>
                                      </p:cBhvr>
                                      <p:tavLst>
                                        <p:tav fmla="" tm="0">
                                          <p:val>
                                            <p:strVal val="0"/>
                                          </p:val>
                                        </p:tav>
                                        <p:tav fmla="" tm="100000">
                                          <p:val>
                                            <p:strVal val="#ppt_w"/>
                                          </p:val>
                                        </p:tav>
                                      </p:tavLst>
                                    </p:anim>
                                    <p:anim calcmode="lin" valueType="num">
                                      <p:cBhvr additive="base">
                                        <p:cTn dur="1000"/>
                                        <p:tgtEl>
                                          <p:spTgt spid="5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22"/>
          <p:cNvPicPr preferRelativeResize="0"/>
          <p:nvPr/>
        </p:nvPicPr>
        <p:blipFill>
          <a:blip r:embed="rId3">
            <a:alphaModFix/>
          </a:blip>
          <a:stretch>
            <a:fillRect/>
          </a:stretch>
        </p:blipFill>
        <p:spPr>
          <a:xfrm>
            <a:off x="79625" y="63700"/>
            <a:ext cx="1869750" cy="660250"/>
          </a:xfrm>
          <a:prstGeom prst="rect">
            <a:avLst/>
          </a:prstGeom>
          <a:noFill/>
          <a:ln>
            <a:noFill/>
          </a:ln>
        </p:spPr>
      </p:pic>
      <p:sp>
        <p:nvSpPr>
          <p:cNvPr id="145" name="Google Shape;145;p22"/>
          <p:cNvSpPr txBox="1"/>
          <p:nvPr/>
        </p:nvSpPr>
        <p:spPr>
          <a:xfrm>
            <a:off x="9815900" y="306550"/>
            <a:ext cx="47700" cy="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txBox="1"/>
          <p:nvPr>
            <p:ph type="ctrTitle"/>
          </p:nvPr>
        </p:nvSpPr>
        <p:spPr>
          <a:xfrm>
            <a:off x="2315725" y="247975"/>
            <a:ext cx="4716000" cy="66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Know the Workflow!</a:t>
            </a:r>
            <a:endParaRPr sz="3100"/>
          </a:p>
        </p:txBody>
      </p:sp>
      <p:pic>
        <p:nvPicPr>
          <p:cNvPr id="147" name="Google Shape;147;p22"/>
          <p:cNvPicPr preferRelativeResize="0"/>
          <p:nvPr/>
        </p:nvPicPr>
        <p:blipFill>
          <a:blip r:embed="rId4">
            <a:alphaModFix/>
          </a:blip>
          <a:stretch>
            <a:fillRect/>
          </a:stretch>
        </p:blipFill>
        <p:spPr>
          <a:xfrm>
            <a:off x="828025" y="923725"/>
            <a:ext cx="1813801" cy="3449952"/>
          </a:xfrm>
          <a:prstGeom prst="rect">
            <a:avLst/>
          </a:prstGeom>
          <a:noFill/>
          <a:ln>
            <a:noFill/>
          </a:ln>
        </p:spPr>
      </p:pic>
      <p:sp>
        <p:nvSpPr>
          <p:cNvPr id="148" name="Google Shape;148;p22"/>
          <p:cNvSpPr txBox="1"/>
          <p:nvPr/>
        </p:nvSpPr>
        <p:spPr>
          <a:xfrm>
            <a:off x="690975" y="4573450"/>
            <a:ext cx="18138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Search your doctor!</a:t>
            </a:r>
            <a:endParaRPr>
              <a:latin typeface="Nunito"/>
              <a:ea typeface="Nunito"/>
              <a:cs typeface="Nunito"/>
              <a:sym typeface="Nunito"/>
            </a:endParaRPr>
          </a:p>
        </p:txBody>
      </p:sp>
      <p:pic>
        <p:nvPicPr>
          <p:cNvPr id="149" name="Google Shape;149;p22"/>
          <p:cNvPicPr preferRelativeResize="0"/>
          <p:nvPr/>
        </p:nvPicPr>
        <p:blipFill>
          <a:blip r:embed="rId5">
            <a:alphaModFix/>
          </a:blip>
          <a:stretch>
            <a:fillRect/>
          </a:stretch>
        </p:blipFill>
        <p:spPr>
          <a:xfrm>
            <a:off x="4992375" y="908300"/>
            <a:ext cx="1813801" cy="3449928"/>
          </a:xfrm>
          <a:prstGeom prst="rect">
            <a:avLst/>
          </a:prstGeom>
          <a:noFill/>
          <a:ln>
            <a:noFill/>
          </a:ln>
        </p:spPr>
      </p:pic>
      <p:sp>
        <p:nvSpPr>
          <p:cNvPr id="150" name="Google Shape;150;p22"/>
          <p:cNvSpPr txBox="1"/>
          <p:nvPr/>
        </p:nvSpPr>
        <p:spPr>
          <a:xfrm>
            <a:off x="5071188" y="4482750"/>
            <a:ext cx="18138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Appointment status</a:t>
            </a:r>
            <a:endParaRPr>
              <a:latin typeface="Nunito"/>
              <a:ea typeface="Nunito"/>
              <a:cs typeface="Nunito"/>
              <a:sym typeface="Nunito"/>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ppt_w</p:attrName>
                                        </p:attrNameLst>
                                      </p:cBhvr>
                                      <p:tavLst>
                                        <p:tav fmla="" tm="0">
                                          <p:val>
                                            <p:strVal val="0"/>
                                          </p:val>
                                        </p:tav>
                                        <p:tav fmla="" tm="100000">
                                          <p:val>
                                            <p:strVal val="#ppt_w"/>
                                          </p:val>
                                        </p:tav>
                                      </p:tavLst>
                                    </p:anim>
                                    <p:anim calcmode="lin" valueType="num">
                                      <p:cBhvr additive="base">
                                        <p:cTn dur="1000"/>
                                        <p:tgtEl>
                                          <p:spTgt spid="14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147"/>
                                        </p:tgtEl>
                                        <p:attrNameLst>
                                          <p:attrName>ppt_w</p:attrName>
                                        </p:attrNameLst>
                                      </p:cBhvr>
                                      <p:tavLst>
                                        <p:tav fmla="" tm="0">
                                          <p:val>
                                            <p:strVal val="#ppt_w"/>
                                          </p:val>
                                        </p:tav>
                                        <p:tav fmla="" tm="100000">
                                          <p:val>
                                            <p:strVal val="0"/>
                                          </p:val>
                                        </p:tav>
                                      </p:tavLst>
                                    </p:anim>
                                    <p:anim calcmode="lin" valueType="num">
                                      <p:cBhvr additive="base">
                                        <p:cTn dur="1000"/>
                                        <p:tgtEl>
                                          <p:spTgt spid="147"/>
                                        </p:tgtEl>
                                        <p:attrNameLst>
                                          <p:attrName>ppt_h</p:attrName>
                                        </p:attrNameLst>
                                      </p:cBhvr>
                                      <p:tavLst>
                                        <p:tav fmla="" tm="0">
                                          <p:val>
                                            <p:strVal val="#ppt_h"/>
                                          </p:val>
                                        </p:tav>
                                        <p:tav fmla="" tm="100000">
                                          <p:val>
                                            <p:strVal val="0"/>
                                          </p:val>
                                        </p:tav>
                                      </p:tavLst>
                                    </p:anim>
                                    <p:set>
                                      <p:cBhvr>
                                        <p:cTn dur="1" fill="hold">
                                          <p:stCondLst>
                                            <p:cond delay="1000"/>
                                          </p:stCondLst>
                                        </p:cTn>
                                        <p:tgtEl>
                                          <p:spTgt spid="1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1000"/>
                                        <p:tgtEl>
                                          <p:spTgt spid="149"/>
                                        </p:tgtEl>
                                        <p:attrNameLst>
                                          <p:attrName>ppt_w</p:attrName>
                                        </p:attrNameLst>
                                      </p:cBhvr>
                                      <p:tavLst>
                                        <p:tav fmla="" tm="0">
                                          <p:val>
                                            <p:strVal val="0"/>
                                          </p:val>
                                        </p:tav>
                                        <p:tav fmla="" tm="100000">
                                          <p:val>
                                            <p:strVal val="#ppt_w"/>
                                          </p:val>
                                        </p:tav>
                                      </p:tavLst>
                                    </p:anim>
                                    <p:anim calcmode="lin" valueType="num">
                                      <p:cBhvr additive="base">
                                        <p:cTn dur="1000"/>
                                        <p:tgtEl>
                                          <p:spTgt spid="14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149"/>
                                        </p:tgtEl>
                                        <p:attrNameLst>
                                          <p:attrName>ppt_w</p:attrName>
                                        </p:attrNameLst>
                                      </p:cBhvr>
                                      <p:tavLst>
                                        <p:tav fmla="" tm="0">
                                          <p:val>
                                            <p:strVal val="#ppt_w"/>
                                          </p:val>
                                        </p:tav>
                                        <p:tav fmla="" tm="100000">
                                          <p:val>
                                            <p:strVal val="0"/>
                                          </p:val>
                                        </p:tav>
                                      </p:tavLst>
                                    </p:anim>
                                    <p:anim calcmode="lin" valueType="num">
                                      <p:cBhvr additive="base">
                                        <p:cTn dur="1000"/>
                                        <p:tgtEl>
                                          <p:spTgt spid="149"/>
                                        </p:tgtEl>
                                        <p:attrNameLst>
                                          <p:attrName>ppt_h</p:attrName>
                                        </p:attrNameLst>
                                      </p:cBhvr>
                                      <p:tavLst>
                                        <p:tav fmla="" tm="0">
                                          <p:val>
                                            <p:strVal val="#ppt_h"/>
                                          </p:val>
                                        </p:tav>
                                        <p:tav fmla="" tm="100000">
                                          <p:val>
                                            <p:strVal val="0"/>
                                          </p:val>
                                        </p:tav>
                                      </p:tavLst>
                                    </p:anim>
                                    <p:set>
                                      <p:cBhvr>
                                        <p:cTn dur="1" fill="hold">
                                          <p:stCondLst>
                                            <p:cond delay="1000"/>
                                          </p:stCondLst>
                                        </p:cTn>
                                        <p:tgtEl>
                                          <p:spTgt spid="14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Google Shape;155;p23"/>
          <p:cNvPicPr preferRelativeResize="0"/>
          <p:nvPr/>
        </p:nvPicPr>
        <p:blipFill>
          <a:blip r:embed="rId3">
            <a:alphaModFix/>
          </a:blip>
          <a:stretch>
            <a:fillRect/>
          </a:stretch>
        </p:blipFill>
        <p:spPr>
          <a:xfrm>
            <a:off x="79625" y="63700"/>
            <a:ext cx="1869750" cy="660250"/>
          </a:xfrm>
          <a:prstGeom prst="rect">
            <a:avLst/>
          </a:prstGeom>
          <a:noFill/>
          <a:ln>
            <a:noFill/>
          </a:ln>
        </p:spPr>
      </p:pic>
      <p:sp>
        <p:nvSpPr>
          <p:cNvPr id="156" name="Google Shape;156;p23"/>
          <p:cNvSpPr txBox="1"/>
          <p:nvPr/>
        </p:nvSpPr>
        <p:spPr>
          <a:xfrm>
            <a:off x="9815900" y="306550"/>
            <a:ext cx="47700" cy="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txBox="1"/>
          <p:nvPr>
            <p:ph type="ctrTitle"/>
          </p:nvPr>
        </p:nvSpPr>
        <p:spPr>
          <a:xfrm>
            <a:off x="2315725" y="247975"/>
            <a:ext cx="4716000" cy="66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Know the Workflow!</a:t>
            </a:r>
            <a:endParaRPr sz="3100"/>
          </a:p>
        </p:txBody>
      </p:sp>
      <p:pic>
        <p:nvPicPr>
          <p:cNvPr id="158" name="Google Shape;158;p23"/>
          <p:cNvPicPr preferRelativeResize="0"/>
          <p:nvPr/>
        </p:nvPicPr>
        <p:blipFill>
          <a:blip r:embed="rId4">
            <a:alphaModFix/>
          </a:blip>
          <a:stretch>
            <a:fillRect/>
          </a:stretch>
        </p:blipFill>
        <p:spPr>
          <a:xfrm>
            <a:off x="4571988" y="1017613"/>
            <a:ext cx="1807474" cy="4016610"/>
          </a:xfrm>
          <a:prstGeom prst="rect">
            <a:avLst/>
          </a:prstGeom>
          <a:noFill/>
          <a:ln>
            <a:noFill/>
          </a:ln>
        </p:spPr>
      </p:pic>
      <p:pic>
        <p:nvPicPr>
          <p:cNvPr id="159" name="Google Shape;159;p23"/>
          <p:cNvPicPr preferRelativeResize="0"/>
          <p:nvPr/>
        </p:nvPicPr>
        <p:blipFill>
          <a:blip r:embed="rId5">
            <a:alphaModFix/>
          </a:blip>
          <a:stretch>
            <a:fillRect/>
          </a:stretch>
        </p:blipFill>
        <p:spPr>
          <a:xfrm>
            <a:off x="7136600" y="1060688"/>
            <a:ext cx="1807474" cy="3930426"/>
          </a:xfrm>
          <a:prstGeom prst="rect">
            <a:avLst/>
          </a:prstGeom>
          <a:noFill/>
          <a:ln>
            <a:noFill/>
          </a:ln>
        </p:spPr>
      </p:pic>
      <p:pic>
        <p:nvPicPr>
          <p:cNvPr id="160" name="Google Shape;160;p23"/>
          <p:cNvPicPr preferRelativeResize="0"/>
          <p:nvPr/>
        </p:nvPicPr>
        <p:blipFill>
          <a:blip r:embed="rId6">
            <a:alphaModFix/>
          </a:blip>
          <a:stretch>
            <a:fillRect/>
          </a:stretch>
        </p:blipFill>
        <p:spPr>
          <a:xfrm>
            <a:off x="2315713" y="1060688"/>
            <a:ext cx="1768692" cy="3930426"/>
          </a:xfrm>
          <a:prstGeom prst="rect">
            <a:avLst/>
          </a:prstGeom>
          <a:noFill/>
          <a:ln>
            <a:noFill/>
          </a:ln>
        </p:spPr>
      </p:pic>
      <p:pic>
        <p:nvPicPr>
          <p:cNvPr id="161" name="Google Shape;161;p23"/>
          <p:cNvPicPr preferRelativeResize="0"/>
          <p:nvPr/>
        </p:nvPicPr>
        <p:blipFill>
          <a:blip r:embed="rId7">
            <a:alphaModFix/>
          </a:blip>
          <a:stretch>
            <a:fillRect/>
          </a:stretch>
        </p:blipFill>
        <p:spPr>
          <a:xfrm>
            <a:off x="339730" y="1060688"/>
            <a:ext cx="1768692" cy="3930426"/>
          </a:xfrm>
          <a:prstGeom prst="rect">
            <a:avLst/>
          </a:prstGeom>
          <a:noFill/>
          <a:ln>
            <a:noFill/>
          </a:ln>
        </p:spPr>
      </p:pic>
      <p:cxnSp>
        <p:nvCxnSpPr>
          <p:cNvPr id="162" name="Google Shape;162;p23"/>
          <p:cNvCxnSpPr/>
          <p:nvPr/>
        </p:nvCxnSpPr>
        <p:spPr>
          <a:xfrm flipH="1" rot="10800000">
            <a:off x="1766325" y="3550050"/>
            <a:ext cx="971700" cy="932700"/>
          </a:xfrm>
          <a:prstGeom prst="straightConnector1">
            <a:avLst/>
          </a:prstGeom>
          <a:noFill/>
          <a:ln cap="flat" cmpd="sng" w="9525">
            <a:solidFill>
              <a:schemeClr val="dk2"/>
            </a:solidFill>
            <a:prstDash val="solid"/>
            <a:round/>
            <a:headEnd len="med" w="med" type="none"/>
            <a:tailEnd len="med" w="med" type="triangle"/>
          </a:ln>
        </p:spPr>
      </p:cxnSp>
      <p:cxnSp>
        <p:nvCxnSpPr>
          <p:cNvPr id="163" name="Google Shape;163;p23"/>
          <p:cNvCxnSpPr/>
          <p:nvPr/>
        </p:nvCxnSpPr>
        <p:spPr>
          <a:xfrm flipH="1" rot="10800000">
            <a:off x="3670850" y="3264975"/>
            <a:ext cx="1166100" cy="155400"/>
          </a:xfrm>
          <a:prstGeom prst="straightConnector1">
            <a:avLst/>
          </a:prstGeom>
          <a:noFill/>
          <a:ln cap="flat" cmpd="sng" w="9525">
            <a:solidFill>
              <a:schemeClr val="dk2"/>
            </a:solidFill>
            <a:prstDash val="solid"/>
            <a:round/>
            <a:headEnd len="med" w="med" type="none"/>
            <a:tailEnd len="med" w="med" type="triangle"/>
          </a:ln>
        </p:spPr>
      </p:cxnSp>
      <p:cxnSp>
        <p:nvCxnSpPr>
          <p:cNvPr id="164" name="Google Shape;164;p23"/>
          <p:cNvCxnSpPr/>
          <p:nvPr/>
        </p:nvCxnSpPr>
        <p:spPr>
          <a:xfrm flipH="1" rot="10800000">
            <a:off x="6106550" y="3329750"/>
            <a:ext cx="1619400" cy="297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1000"/>
                                        <p:tgtEl>
                                          <p:spTgt spid="161"/>
                                        </p:tgtEl>
                                        <p:attrNameLst>
                                          <p:attrName>ppt_w</p:attrName>
                                        </p:attrNameLst>
                                      </p:cBhvr>
                                      <p:tavLst>
                                        <p:tav fmla="" tm="0">
                                          <p:val>
                                            <p:strVal val="0"/>
                                          </p:val>
                                        </p:tav>
                                        <p:tav fmla="" tm="100000">
                                          <p:val>
                                            <p:strVal val="#ppt_w"/>
                                          </p:val>
                                        </p:tav>
                                      </p:tavLst>
                                    </p:anim>
                                    <p:anim calcmode="lin" valueType="num">
                                      <p:cBhvr additive="base">
                                        <p:cTn dur="1000"/>
                                        <p:tgtEl>
                                          <p:spTgt spid="16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1000"/>
                                        <p:tgtEl>
                                          <p:spTgt spid="160"/>
                                        </p:tgtEl>
                                        <p:attrNameLst>
                                          <p:attrName>ppt_w</p:attrName>
                                        </p:attrNameLst>
                                      </p:cBhvr>
                                      <p:tavLst>
                                        <p:tav fmla="" tm="0">
                                          <p:val>
                                            <p:strVal val="0"/>
                                          </p:val>
                                        </p:tav>
                                        <p:tav fmla="" tm="100000">
                                          <p:val>
                                            <p:strVal val="#ppt_w"/>
                                          </p:val>
                                        </p:tav>
                                      </p:tavLst>
                                    </p:anim>
                                    <p:anim calcmode="lin" valueType="num">
                                      <p:cBhvr additive="base">
                                        <p:cTn dur="1000"/>
                                        <p:tgtEl>
                                          <p:spTgt spid="16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1000"/>
                                        <p:tgtEl>
                                          <p:spTgt spid="158"/>
                                        </p:tgtEl>
                                        <p:attrNameLst>
                                          <p:attrName>ppt_w</p:attrName>
                                        </p:attrNameLst>
                                      </p:cBhvr>
                                      <p:tavLst>
                                        <p:tav fmla="" tm="0">
                                          <p:val>
                                            <p:strVal val="0"/>
                                          </p:val>
                                        </p:tav>
                                        <p:tav fmla="" tm="100000">
                                          <p:val>
                                            <p:strVal val="#ppt_w"/>
                                          </p:val>
                                        </p:tav>
                                      </p:tavLst>
                                    </p:anim>
                                    <p:anim calcmode="lin" valueType="num">
                                      <p:cBhvr additive="base">
                                        <p:cTn dur="1000"/>
                                        <p:tgtEl>
                                          <p:spTgt spid="15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1000"/>
                                        <p:tgtEl>
                                          <p:spTgt spid="159"/>
                                        </p:tgtEl>
                                        <p:attrNameLst>
                                          <p:attrName>ppt_w</p:attrName>
                                        </p:attrNameLst>
                                      </p:cBhvr>
                                      <p:tavLst>
                                        <p:tav fmla="" tm="0">
                                          <p:val>
                                            <p:strVal val="0"/>
                                          </p:val>
                                        </p:tav>
                                        <p:tav fmla="" tm="100000">
                                          <p:val>
                                            <p:strVal val="#ppt_w"/>
                                          </p:val>
                                        </p:tav>
                                      </p:tavLst>
                                    </p:anim>
                                    <p:anim calcmode="lin" valueType="num">
                                      <p:cBhvr additive="base">
                                        <p:cTn dur="1000"/>
                                        <p:tgtEl>
                                          <p:spTgt spid="15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Google Shape;169;p24"/>
          <p:cNvPicPr preferRelativeResize="0"/>
          <p:nvPr/>
        </p:nvPicPr>
        <p:blipFill>
          <a:blip r:embed="rId3">
            <a:alphaModFix/>
          </a:blip>
          <a:stretch>
            <a:fillRect/>
          </a:stretch>
        </p:blipFill>
        <p:spPr>
          <a:xfrm>
            <a:off x="79625" y="63700"/>
            <a:ext cx="1869750" cy="660250"/>
          </a:xfrm>
          <a:prstGeom prst="rect">
            <a:avLst/>
          </a:prstGeom>
          <a:noFill/>
          <a:ln>
            <a:noFill/>
          </a:ln>
        </p:spPr>
      </p:pic>
      <p:sp>
        <p:nvSpPr>
          <p:cNvPr id="170" name="Google Shape;170;p24"/>
          <p:cNvSpPr txBox="1"/>
          <p:nvPr/>
        </p:nvSpPr>
        <p:spPr>
          <a:xfrm>
            <a:off x="9815900" y="306550"/>
            <a:ext cx="47700" cy="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txBox="1"/>
          <p:nvPr>
            <p:ph type="ctrTitle"/>
          </p:nvPr>
        </p:nvSpPr>
        <p:spPr>
          <a:xfrm>
            <a:off x="2302750" y="118400"/>
            <a:ext cx="4716000" cy="66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Know the Workflow!</a:t>
            </a:r>
            <a:endParaRPr sz="3100"/>
          </a:p>
        </p:txBody>
      </p:sp>
      <p:pic>
        <p:nvPicPr>
          <p:cNvPr id="172" name="Google Shape;172;p24"/>
          <p:cNvPicPr preferRelativeResize="0"/>
          <p:nvPr/>
        </p:nvPicPr>
        <p:blipFill>
          <a:blip r:embed="rId4">
            <a:alphaModFix/>
          </a:blip>
          <a:stretch>
            <a:fillRect/>
          </a:stretch>
        </p:blipFill>
        <p:spPr>
          <a:xfrm>
            <a:off x="3038250" y="778700"/>
            <a:ext cx="1807474" cy="3678126"/>
          </a:xfrm>
          <a:prstGeom prst="rect">
            <a:avLst/>
          </a:prstGeom>
          <a:noFill/>
          <a:ln>
            <a:noFill/>
          </a:ln>
        </p:spPr>
      </p:pic>
      <p:pic>
        <p:nvPicPr>
          <p:cNvPr id="173" name="Google Shape;173;p24"/>
          <p:cNvPicPr preferRelativeResize="0"/>
          <p:nvPr/>
        </p:nvPicPr>
        <p:blipFill>
          <a:blip r:embed="rId5">
            <a:alphaModFix/>
          </a:blip>
          <a:stretch>
            <a:fillRect/>
          </a:stretch>
        </p:blipFill>
        <p:spPr>
          <a:xfrm>
            <a:off x="6510400" y="723950"/>
            <a:ext cx="1807474" cy="4016616"/>
          </a:xfrm>
          <a:prstGeom prst="rect">
            <a:avLst/>
          </a:prstGeom>
          <a:noFill/>
          <a:ln>
            <a:noFill/>
          </a:ln>
        </p:spPr>
      </p:pic>
      <p:sp>
        <p:nvSpPr>
          <p:cNvPr id="174" name="Google Shape;174;p24"/>
          <p:cNvSpPr txBox="1"/>
          <p:nvPr/>
        </p:nvSpPr>
        <p:spPr>
          <a:xfrm>
            <a:off x="5329200" y="2604150"/>
            <a:ext cx="570000" cy="4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TAP</a:t>
            </a:r>
            <a:endParaRPr>
              <a:latin typeface="Nunito"/>
              <a:ea typeface="Nunito"/>
              <a:cs typeface="Nunito"/>
              <a:sym typeface="Nunito"/>
            </a:endParaRPr>
          </a:p>
        </p:txBody>
      </p:sp>
      <p:cxnSp>
        <p:nvCxnSpPr>
          <p:cNvPr id="175" name="Google Shape;175;p24"/>
          <p:cNvCxnSpPr>
            <a:stCxn id="174" idx="3"/>
          </p:cNvCxnSpPr>
          <p:nvPr/>
        </p:nvCxnSpPr>
        <p:spPr>
          <a:xfrm>
            <a:off x="5899200" y="2850300"/>
            <a:ext cx="1243800" cy="12900"/>
          </a:xfrm>
          <a:prstGeom prst="straightConnector1">
            <a:avLst/>
          </a:prstGeom>
          <a:noFill/>
          <a:ln cap="flat" cmpd="sng" w="9525">
            <a:solidFill>
              <a:schemeClr val="dk2"/>
            </a:solidFill>
            <a:prstDash val="solid"/>
            <a:round/>
            <a:headEnd len="med" w="med" type="none"/>
            <a:tailEnd len="med" w="med" type="triangle"/>
          </a:ln>
        </p:spPr>
      </p:cxnSp>
      <p:pic>
        <p:nvPicPr>
          <p:cNvPr id="176" name="Google Shape;176;p24"/>
          <p:cNvPicPr preferRelativeResize="0"/>
          <p:nvPr/>
        </p:nvPicPr>
        <p:blipFill>
          <a:blip r:embed="rId6">
            <a:alphaModFix/>
          </a:blip>
          <a:stretch>
            <a:fillRect/>
          </a:stretch>
        </p:blipFill>
        <p:spPr>
          <a:xfrm>
            <a:off x="152400" y="876350"/>
            <a:ext cx="1738913" cy="3864228"/>
          </a:xfrm>
          <a:prstGeom prst="rect">
            <a:avLst/>
          </a:prstGeom>
          <a:noFill/>
          <a:ln>
            <a:noFill/>
          </a:ln>
        </p:spPr>
      </p:pic>
      <p:cxnSp>
        <p:nvCxnSpPr>
          <p:cNvPr id="177" name="Google Shape;177;p24"/>
          <p:cNvCxnSpPr>
            <a:endCxn id="174" idx="1"/>
          </p:cNvCxnSpPr>
          <p:nvPr/>
        </p:nvCxnSpPr>
        <p:spPr>
          <a:xfrm flipH="1" rot="10800000">
            <a:off x="4344600" y="2850300"/>
            <a:ext cx="984600" cy="621900"/>
          </a:xfrm>
          <a:prstGeom prst="straightConnector1">
            <a:avLst/>
          </a:prstGeom>
          <a:noFill/>
          <a:ln cap="flat" cmpd="sng" w="9525">
            <a:solidFill>
              <a:schemeClr val="dk2"/>
            </a:solidFill>
            <a:prstDash val="solid"/>
            <a:round/>
            <a:headEnd len="med" w="med" type="none"/>
            <a:tailEnd len="med" w="med" type="triangle"/>
          </a:ln>
        </p:spPr>
      </p:cxnSp>
      <p:cxnSp>
        <p:nvCxnSpPr>
          <p:cNvPr id="178" name="Google Shape;178;p24"/>
          <p:cNvCxnSpPr/>
          <p:nvPr/>
        </p:nvCxnSpPr>
        <p:spPr>
          <a:xfrm>
            <a:off x="1157400" y="2280250"/>
            <a:ext cx="2124900" cy="39000"/>
          </a:xfrm>
          <a:prstGeom prst="straightConnector1">
            <a:avLst/>
          </a:prstGeom>
          <a:noFill/>
          <a:ln cap="flat" cmpd="sng" w="9525">
            <a:solidFill>
              <a:schemeClr val="dk2"/>
            </a:solidFill>
            <a:prstDash val="solid"/>
            <a:round/>
            <a:headEnd len="med" w="med" type="none"/>
            <a:tailEnd len="med" w="med" type="triangle"/>
          </a:ln>
        </p:spPr>
      </p:cxnSp>
      <p:sp>
        <p:nvSpPr>
          <p:cNvPr id="179" name="Google Shape;179;p24"/>
          <p:cNvSpPr txBox="1"/>
          <p:nvPr/>
        </p:nvSpPr>
        <p:spPr>
          <a:xfrm>
            <a:off x="2235426" y="4638225"/>
            <a:ext cx="3327000" cy="3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Nunito"/>
                <a:ea typeface="Nunito"/>
                <a:cs typeface="Nunito"/>
                <a:sym typeface="Nunito"/>
              </a:rPr>
              <a:t>Prescription viewing Workflow!!</a:t>
            </a:r>
            <a:endParaRPr sz="1500">
              <a:solidFill>
                <a:srgbClr val="FFFFFF"/>
              </a:solidFill>
              <a:latin typeface="Nunito"/>
              <a:ea typeface="Nunito"/>
              <a:cs typeface="Nunito"/>
              <a:sym typeface="Nunito"/>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6"/>
                                        </p:tgtEl>
                                        <p:attrNameLst>
                                          <p:attrName>style.visibility</p:attrName>
                                        </p:attrNameLst>
                                      </p:cBhvr>
                                      <p:to>
                                        <p:strVal val="visible"/>
                                      </p:to>
                                    </p:set>
                                    <p:anim calcmode="lin" valueType="num">
                                      <p:cBhvr additive="base">
                                        <p:cTn dur="1000"/>
                                        <p:tgtEl>
                                          <p:spTgt spid="176"/>
                                        </p:tgtEl>
                                        <p:attrNameLst>
                                          <p:attrName>ppt_w</p:attrName>
                                        </p:attrNameLst>
                                      </p:cBhvr>
                                      <p:tavLst>
                                        <p:tav fmla="" tm="0">
                                          <p:val>
                                            <p:strVal val="0"/>
                                          </p:val>
                                        </p:tav>
                                        <p:tav fmla="" tm="100000">
                                          <p:val>
                                            <p:strVal val="#ppt_w"/>
                                          </p:val>
                                        </p:tav>
                                      </p:tavLst>
                                    </p:anim>
                                    <p:anim calcmode="lin" valueType="num">
                                      <p:cBhvr additive="base">
                                        <p:cTn dur="1000"/>
                                        <p:tgtEl>
                                          <p:spTgt spid="17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2"/>
                                        </p:tgtEl>
                                        <p:attrNameLst>
                                          <p:attrName>style.visibility</p:attrName>
                                        </p:attrNameLst>
                                      </p:cBhvr>
                                      <p:to>
                                        <p:strVal val="visible"/>
                                      </p:to>
                                    </p:set>
                                    <p:anim calcmode="lin" valueType="num">
                                      <p:cBhvr additive="base">
                                        <p:cTn dur="1000"/>
                                        <p:tgtEl>
                                          <p:spTgt spid="172"/>
                                        </p:tgtEl>
                                        <p:attrNameLst>
                                          <p:attrName>ppt_w</p:attrName>
                                        </p:attrNameLst>
                                      </p:cBhvr>
                                      <p:tavLst>
                                        <p:tav fmla="" tm="0">
                                          <p:val>
                                            <p:strVal val="0"/>
                                          </p:val>
                                        </p:tav>
                                        <p:tav fmla="" tm="100000">
                                          <p:val>
                                            <p:strVal val="#ppt_w"/>
                                          </p:val>
                                        </p:tav>
                                      </p:tavLst>
                                    </p:anim>
                                    <p:anim calcmode="lin" valueType="num">
                                      <p:cBhvr additive="base">
                                        <p:cTn dur="1000"/>
                                        <p:tgtEl>
                                          <p:spTgt spid="17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1000"/>
                                        <p:tgtEl>
                                          <p:spTgt spid="173"/>
                                        </p:tgtEl>
                                        <p:attrNameLst>
                                          <p:attrName>ppt_w</p:attrName>
                                        </p:attrNameLst>
                                      </p:cBhvr>
                                      <p:tavLst>
                                        <p:tav fmla="" tm="0">
                                          <p:val>
                                            <p:strVal val="0"/>
                                          </p:val>
                                        </p:tav>
                                        <p:tav fmla="" tm="100000">
                                          <p:val>
                                            <p:strVal val="#ppt_w"/>
                                          </p:val>
                                        </p:tav>
                                      </p:tavLst>
                                    </p:anim>
                                    <p:anim calcmode="lin" valueType="num">
                                      <p:cBhvr additive="base">
                                        <p:cTn dur="1000"/>
                                        <p:tgtEl>
                                          <p:spTgt spid="17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p25"/>
          <p:cNvPicPr preferRelativeResize="0"/>
          <p:nvPr/>
        </p:nvPicPr>
        <p:blipFill>
          <a:blip r:embed="rId3">
            <a:alphaModFix/>
          </a:blip>
          <a:stretch>
            <a:fillRect/>
          </a:stretch>
        </p:blipFill>
        <p:spPr>
          <a:xfrm>
            <a:off x="79625" y="63700"/>
            <a:ext cx="1869750" cy="660250"/>
          </a:xfrm>
          <a:prstGeom prst="rect">
            <a:avLst/>
          </a:prstGeom>
          <a:noFill/>
          <a:ln>
            <a:noFill/>
          </a:ln>
        </p:spPr>
      </p:pic>
      <p:sp>
        <p:nvSpPr>
          <p:cNvPr id="185" name="Google Shape;185;p25"/>
          <p:cNvSpPr txBox="1"/>
          <p:nvPr/>
        </p:nvSpPr>
        <p:spPr>
          <a:xfrm>
            <a:off x="9815900" y="306550"/>
            <a:ext cx="47700" cy="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txBox="1"/>
          <p:nvPr>
            <p:ph type="ctrTitle"/>
          </p:nvPr>
        </p:nvSpPr>
        <p:spPr>
          <a:xfrm>
            <a:off x="2121400" y="116175"/>
            <a:ext cx="4006500" cy="816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Know the Workflow!</a:t>
            </a:r>
            <a:endParaRPr sz="2700"/>
          </a:p>
        </p:txBody>
      </p:sp>
      <p:pic>
        <p:nvPicPr>
          <p:cNvPr id="187" name="Google Shape;187;p25"/>
          <p:cNvPicPr preferRelativeResize="0"/>
          <p:nvPr/>
        </p:nvPicPr>
        <p:blipFill>
          <a:blip r:embed="rId4">
            <a:alphaModFix/>
          </a:blip>
          <a:stretch>
            <a:fillRect/>
          </a:stretch>
        </p:blipFill>
        <p:spPr>
          <a:xfrm>
            <a:off x="6127800" y="212113"/>
            <a:ext cx="2123674" cy="4719276"/>
          </a:xfrm>
          <a:prstGeom prst="rect">
            <a:avLst/>
          </a:prstGeom>
          <a:noFill/>
          <a:ln>
            <a:noFill/>
          </a:ln>
        </p:spPr>
      </p:pic>
      <p:cxnSp>
        <p:nvCxnSpPr>
          <p:cNvPr id="188" name="Google Shape;188;p25"/>
          <p:cNvCxnSpPr/>
          <p:nvPr/>
        </p:nvCxnSpPr>
        <p:spPr>
          <a:xfrm>
            <a:off x="5355125" y="1619500"/>
            <a:ext cx="1075200" cy="829200"/>
          </a:xfrm>
          <a:prstGeom prst="straightConnector1">
            <a:avLst/>
          </a:prstGeom>
          <a:noFill/>
          <a:ln cap="flat" cmpd="sng" w="9525">
            <a:solidFill>
              <a:schemeClr val="dk2"/>
            </a:solidFill>
            <a:prstDash val="solid"/>
            <a:round/>
            <a:headEnd len="med" w="med" type="none"/>
            <a:tailEnd len="med" w="med" type="triangle"/>
          </a:ln>
        </p:spPr>
      </p:cxnSp>
      <p:sp>
        <p:nvSpPr>
          <p:cNvPr id="189" name="Google Shape;189;p25"/>
          <p:cNvSpPr txBox="1"/>
          <p:nvPr/>
        </p:nvSpPr>
        <p:spPr>
          <a:xfrm>
            <a:off x="3113725" y="1049450"/>
            <a:ext cx="2733600" cy="7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Facilities is linked with our website. It directs us here!</a:t>
            </a:r>
            <a:endParaRPr>
              <a:latin typeface="Nunito"/>
              <a:ea typeface="Nunito"/>
              <a:cs typeface="Nunito"/>
              <a:sym typeface="Nunito"/>
            </a:endParaRPr>
          </a:p>
        </p:txBody>
      </p:sp>
      <p:pic>
        <p:nvPicPr>
          <p:cNvPr id="190" name="Google Shape;190;p25"/>
          <p:cNvPicPr preferRelativeResize="0"/>
          <p:nvPr/>
        </p:nvPicPr>
        <p:blipFill>
          <a:blip r:embed="rId5">
            <a:alphaModFix/>
          </a:blip>
          <a:stretch>
            <a:fillRect/>
          </a:stretch>
        </p:blipFill>
        <p:spPr>
          <a:xfrm>
            <a:off x="326925" y="894317"/>
            <a:ext cx="2123674" cy="4109736"/>
          </a:xfrm>
          <a:prstGeom prst="rect">
            <a:avLst/>
          </a:prstGeom>
          <a:noFill/>
          <a:ln>
            <a:noFill/>
          </a:ln>
        </p:spPr>
      </p:pic>
      <p:sp>
        <p:nvSpPr>
          <p:cNvPr id="191" name="Google Shape;191;p25"/>
          <p:cNvSpPr txBox="1"/>
          <p:nvPr/>
        </p:nvSpPr>
        <p:spPr>
          <a:xfrm>
            <a:off x="3372875" y="2212250"/>
            <a:ext cx="17232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Edit profile patient!</a:t>
            </a:r>
            <a:endParaRPr>
              <a:latin typeface="Nunito"/>
              <a:ea typeface="Nunito"/>
              <a:cs typeface="Nunito"/>
              <a:sym typeface="Nunito"/>
            </a:endParaRPr>
          </a:p>
        </p:txBody>
      </p:sp>
      <p:cxnSp>
        <p:nvCxnSpPr>
          <p:cNvPr id="192" name="Google Shape;192;p25"/>
          <p:cNvCxnSpPr>
            <a:stCxn id="191" idx="1"/>
          </p:cNvCxnSpPr>
          <p:nvPr/>
        </p:nvCxnSpPr>
        <p:spPr>
          <a:xfrm flipH="1">
            <a:off x="2064275" y="2448650"/>
            <a:ext cx="1308600" cy="239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1000"/>
                                        <p:tgtEl>
                                          <p:spTgt spid="190"/>
                                        </p:tgtEl>
                                        <p:attrNameLst>
                                          <p:attrName>ppt_w</p:attrName>
                                        </p:attrNameLst>
                                      </p:cBhvr>
                                      <p:tavLst>
                                        <p:tav fmla="" tm="0">
                                          <p:val>
                                            <p:strVal val="0"/>
                                          </p:val>
                                        </p:tav>
                                        <p:tav fmla="" tm="100000">
                                          <p:val>
                                            <p:strVal val="#ppt_w"/>
                                          </p:val>
                                        </p:tav>
                                      </p:tavLst>
                                    </p:anim>
                                    <p:anim calcmode="lin" valueType="num">
                                      <p:cBhvr additive="base">
                                        <p:cTn dur="1000"/>
                                        <p:tgtEl>
                                          <p:spTgt spid="19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7"/>
                                        </p:tgtEl>
                                        <p:attrNameLst>
                                          <p:attrName>style.visibility</p:attrName>
                                        </p:attrNameLst>
                                      </p:cBhvr>
                                      <p:to>
                                        <p:strVal val="visible"/>
                                      </p:to>
                                    </p:set>
                                    <p:anim calcmode="lin" valueType="num">
                                      <p:cBhvr additive="base">
                                        <p:cTn dur="1000"/>
                                        <p:tgtEl>
                                          <p:spTgt spid="187"/>
                                        </p:tgtEl>
                                        <p:attrNameLst>
                                          <p:attrName>ppt_w</p:attrName>
                                        </p:attrNameLst>
                                      </p:cBhvr>
                                      <p:tavLst>
                                        <p:tav fmla="" tm="0">
                                          <p:val>
                                            <p:strVal val="0"/>
                                          </p:val>
                                        </p:tav>
                                        <p:tav fmla="" tm="100000">
                                          <p:val>
                                            <p:strVal val="#ppt_w"/>
                                          </p:val>
                                        </p:tav>
                                      </p:tavLst>
                                    </p:anim>
                                    <p:anim calcmode="lin" valueType="num">
                                      <p:cBhvr additive="base">
                                        <p:cTn dur="1000"/>
                                        <p:tgtEl>
                                          <p:spTgt spid="18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1000"/>
                                        <p:tgtEl>
                                          <p:spTgt spid="189"/>
                                        </p:tgtEl>
                                        <p:attrNameLst>
                                          <p:attrName>ppt_w</p:attrName>
                                        </p:attrNameLst>
                                      </p:cBhvr>
                                      <p:tavLst>
                                        <p:tav fmla="" tm="0">
                                          <p:val>
                                            <p:strVal val="0"/>
                                          </p:val>
                                        </p:tav>
                                        <p:tav fmla="" tm="100000">
                                          <p:val>
                                            <p:strVal val="#ppt_w"/>
                                          </p:val>
                                        </p:tav>
                                      </p:tavLst>
                                    </p:anim>
                                    <p:anim calcmode="lin" valueType="num">
                                      <p:cBhvr additive="base">
                                        <p:cTn dur="1000"/>
                                        <p:tgtEl>
                                          <p:spTgt spid="18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Google Shape;197;p26"/>
          <p:cNvPicPr preferRelativeResize="0"/>
          <p:nvPr/>
        </p:nvPicPr>
        <p:blipFill>
          <a:blip r:embed="rId3">
            <a:alphaModFix/>
          </a:blip>
          <a:stretch>
            <a:fillRect/>
          </a:stretch>
        </p:blipFill>
        <p:spPr>
          <a:xfrm>
            <a:off x="79625" y="63700"/>
            <a:ext cx="1869750" cy="660250"/>
          </a:xfrm>
          <a:prstGeom prst="rect">
            <a:avLst/>
          </a:prstGeom>
          <a:noFill/>
          <a:ln>
            <a:noFill/>
          </a:ln>
        </p:spPr>
      </p:pic>
      <p:sp>
        <p:nvSpPr>
          <p:cNvPr id="198" name="Google Shape;198;p26"/>
          <p:cNvSpPr txBox="1"/>
          <p:nvPr/>
        </p:nvSpPr>
        <p:spPr>
          <a:xfrm>
            <a:off x="9815900" y="306550"/>
            <a:ext cx="47700" cy="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6"/>
          <p:cNvSpPr txBox="1"/>
          <p:nvPr>
            <p:ph type="ctrTitle"/>
          </p:nvPr>
        </p:nvSpPr>
        <p:spPr>
          <a:xfrm>
            <a:off x="2176275" y="222050"/>
            <a:ext cx="6495600" cy="55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rgbClr val="FFFFFF"/>
                </a:solidFill>
              </a:rPr>
              <a:t>Know the Workflow of the Doctor UI!</a:t>
            </a:r>
            <a:endParaRPr sz="2700">
              <a:solidFill>
                <a:srgbClr val="FFFFFF"/>
              </a:solidFill>
            </a:endParaRPr>
          </a:p>
        </p:txBody>
      </p:sp>
      <p:pic>
        <p:nvPicPr>
          <p:cNvPr id="200" name="Google Shape;200;p26"/>
          <p:cNvPicPr preferRelativeResize="0"/>
          <p:nvPr/>
        </p:nvPicPr>
        <p:blipFill>
          <a:blip r:embed="rId4">
            <a:alphaModFix/>
          </a:blip>
          <a:stretch>
            <a:fillRect/>
          </a:stretch>
        </p:blipFill>
        <p:spPr>
          <a:xfrm>
            <a:off x="1828100" y="1643600"/>
            <a:ext cx="2305050" cy="3288323"/>
          </a:xfrm>
          <a:prstGeom prst="rect">
            <a:avLst/>
          </a:prstGeom>
          <a:noFill/>
          <a:ln>
            <a:noFill/>
          </a:ln>
        </p:spPr>
      </p:pic>
      <p:sp>
        <p:nvSpPr>
          <p:cNvPr id="201" name="Google Shape;201;p26"/>
          <p:cNvSpPr/>
          <p:nvPr/>
        </p:nvSpPr>
        <p:spPr>
          <a:xfrm flipH="1">
            <a:off x="4262650" y="222050"/>
            <a:ext cx="2932200" cy="20064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txBox="1"/>
          <p:nvPr/>
        </p:nvSpPr>
        <p:spPr>
          <a:xfrm>
            <a:off x="4683700" y="643175"/>
            <a:ext cx="2090100" cy="10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What happens if I sign in as a doctor???</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rPr lang="en">
                <a:latin typeface="Source Code Pro"/>
                <a:ea typeface="Source Code Pro"/>
                <a:cs typeface="Source Code Pro"/>
                <a:sym typeface="Source Code Pro"/>
              </a:rPr>
              <a:t>Let’s find out.</a:t>
            </a:r>
            <a:endParaRPr>
              <a:latin typeface="Source Code Pro"/>
              <a:ea typeface="Source Code Pro"/>
              <a:cs typeface="Source Code Pro"/>
              <a:sym typeface="Source Code Pro"/>
            </a:endParaRPr>
          </a:p>
        </p:txBody>
      </p:sp>
    </p:spTree>
  </p:cSld>
  <p:clrMapOvr>
    <a:masterClrMapping/>
  </p:clrMapOvr>
  <mc:AlternateContent>
    <mc:Choice Requires="p14">
      <p:transition spd="slow" p14:dur="10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000"/>
                                        <p:tgtEl>
                                          <p:spTgt spid="202"/>
                                        </p:tgtEl>
                                        <p:attrNameLst>
                                          <p:attrName>ppt_w</p:attrName>
                                        </p:attrNameLst>
                                      </p:cBhvr>
                                      <p:tavLst>
                                        <p:tav fmla="" tm="0">
                                          <p:val>
                                            <p:strVal val="0"/>
                                          </p:val>
                                        </p:tav>
                                        <p:tav fmla="" tm="100000">
                                          <p:val>
                                            <p:strVal val="#ppt_w"/>
                                          </p:val>
                                        </p:tav>
                                      </p:tavLst>
                                    </p:anim>
                                    <p:anim calcmode="lin" valueType="num">
                                      <p:cBhvr additive="base">
                                        <p:cTn dur="1000"/>
                                        <p:tgtEl>
                                          <p:spTgt spid="20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id="207" name="Google Shape;207;p27"/>
          <p:cNvPicPr preferRelativeResize="0"/>
          <p:nvPr/>
        </p:nvPicPr>
        <p:blipFill>
          <a:blip r:embed="rId3">
            <a:alphaModFix/>
          </a:blip>
          <a:stretch>
            <a:fillRect/>
          </a:stretch>
        </p:blipFill>
        <p:spPr>
          <a:xfrm>
            <a:off x="79625" y="63700"/>
            <a:ext cx="1869750" cy="660250"/>
          </a:xfrm>
          <a:prstGeom prst="rect">
            <a:avLst/>
          </a:prstGeom>
          <a:noFill/>
          <a:ln>
            <a:noFill/>
          </a:ln>
        </p:spPr>
      </p:pic>
      <p:sp>
        <p:nvSpPr>
          <p:cNvPr id="208" name="Google Shape;208;p27"/>
          <p:cNvSpPr txBox="1"/>
          <p:nvPr/>
        </p:nvSpPr>
        <p:spPr>
          <a:xfrm>
            <a:off x="9815900" y="306550"/>
            <a:ext cx="47700" cy="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7"/>
          <p:cNvSpPr txBox="1"/>
          <p:nvPr>
            <p:ph type="ctrTitle"/>
          </p:nvPr>
        </p:nvSpPr>
        <p:spPr>
          <a:xfrm>
            <a:off x="2163325" y="222050"/>
            <a:ext cx="6495600" cy="55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rgbClr val="FFFFFF"/>
                </a:solidFill>
              </a:rPr>
              <a:t>Know the Workflow of the Doctor UI!</a:t>
            </a:r>
            <a:endParaRPr sz="2700">
              <a:solidFill>
                <a:srgbClr val="FFFFFF"/>
              </a:solidFill>
            </a:endParaRPr>
          </a:p>
        </p:txBody>
      </p:sp>
      <p:pic>
        <p:nvPicPr>
          <p:cNvPr id="210" name="Google Shape;210;p27"/>
          <p:cNvPicPr preferRelativeResize="0"/>
          <p:nvPr/>
        </p:nvPicPr>
        <p:blipFill>
          <a:blip r:embed="rId4">
            <a:alphaModFix/>
          </a:blip>
          <a:stretch>
            <a:fillRect/>
          </a:stretch>
        </p:blipFill>
        <p:spPr>
          <a:xfrm>
            <a:off x="3041575" y="222050"/>
            <a:ext cx="2002601" cy="4053402"/>
          </a:xfrm>
          <a:prstGeom prst="rect">
            <a:avLst/>
          </a:prstGeom>
          <a:noFill/>
          <a:ln>
            <a:noFill/>
          </a:ln>
        </p:spPr>
      </p:pic>
      <p:cxnSp>
        <p:nvCxnSpPr>
          <p:cNvPr id="211" name="Google Shape;211;p27"/>
          <p:cNvCxnSpPr/>
          <p:nvPr/>
        </p:nvCxnSpPr>
        <p:spPr>
          <a:xfrm rot="10800000">
            <a:off x="4694250" y="1865700"/>
            <a:ext cx="2617200" cy="984600"/>
          </a:xfrm>
          <a:prstGeom prst="straightConnector1">
            <a:avLst/>
          </a:prstGeom>
          <a:noFill/>
          <a:ln cap="flat" cmpd="sng" w="9525">
            <a:solidFill>
              <a:schemeClr val="dk2"/>
            </a:solidFill>
            <a:prstDash val="solid"/>
            <a:round/>
            <a:headEnd len="med" w="med" type="none"/>
            <a:tailEnd len="med" w="med" type="triangle"/>
          </a:ln>
        </p:spPr>
      </p:cxnSp>
      <p:cxnSp>
        <p:nvCxnSpPr>
          <p:cNvPr id="212" name="Google Shape;212;p27"/>
          <p:cNvCxnSpPr/>
          <p:nvPr/>
        </p:nvCxnSpPr>
        <p:spPr>
          <a:xfrm rot="10800000">
            <a:off x="4668450" y="1243800"/>
            <a:ext cx="2085900" cy="77700"/>
          </a:xfrm>
          <a:prstGeom prst="straightConnector1">
            <a:avLst/>
          </a:prstGeom>
          <a:noFill/>
          <a:ln cap="flat" cmpd="sng" w="9525">
            <a:solidFill>
              <a:schemeClr val="dk2"/>
            </a:solidFill>
            <a:prstDash val="solid"/>
            <a:round/>
            <a:headEnd len="med" w="med" type="none"/>
            <a:tailEnd len="med" w="med" type="triangle"/>
          </a:ln>
        </p:spPr>
      </p:cxnSp>
      <p:cxnSp>
        <p:nvCxnSpPr>
          <p:cNvPr id="213" name="Google Shape;213;p27"/>
          <p:cNvCxnSpPr/>
          <p:nvPr/>
        </p:nvCxnSpPr>
        <p:spPr>
          <a:xfrm flipH="1" rot="10800000">
            <a:off x="2167950" y="1295625"/>
            <a:ext cx="1295700" cy="77700"/>
          </a:xfrm>
          <a:prstGeom prst="straightConnector1">
            <a:avLst/>
          </a:prstGeom>
          <a:noFill/>
          <a:ln cap="flat" cmpd="sng" w="9525">
            <a:solidFill>
              <a:schemeClr val="dk2"/>
            </a:solidFill>
            <a:prstDash val="solid"/>
            <a:round/>
            <a:headEnd len="med" w="med" type="none"/>
            <a:tailEnd len="med" w="med" type="triangle"/>
          </a:ln>
        </p:spPr>
      </p:cxnSp>
      <p:cxnSp>
        <p:nvCxnSpPr>
          <p:cNvPr id="214" name="Google Shape;214;p27"/>
          <p:cNvCxnSpPr/>
          <p:nvPr/>
        </p:nvCxnSpPr>
        <p:spPr>
          <a:xfrm flipH="1" rot="10800000">
            <a:off x="1740400" y="1826625"/>
            <a:ext cx="1671300" cy="660900"/>
          </a:xfrm>
          <a:prstGeom prst="straightConnector1">
            <a:avLst/>
          </a:prstGeom>
          <a:noFill/>
          <a:ln cap="flat" cmpd="sng" w="9525">
            <a:solidFill>
              <a:schemeClr val="dk2"/>
            </a:solidFill>
            <a:prstDash val="solid"/>
            <a:round/>
            <a:headEnd len="med" w="med" type="none"/>
            <a:tailEnd len="med" w="med" type="triangle"/>
          </a:ln>
        </p:spPr>
      </p:cxnSp>
      <p:cxnSp>
        <p:nvCxnSpPr>
          <p:cNvPr id="215" name="Google Shape;215;p27"/>
          <p:cNvCxnSpPr/>
          <p:nvPr/>
        </p:nvCxnSpPr>
        <p:spPr>
          <a:xfrm flipH="1" rot="10800000">
            <a:off x="2193875" y="2383975"/>
            <a:ext cx="1658400" cy="1062300"/>
          </a:xfrm>
          <a:prstGeom prst="straightConnector1">
            <a:avLst/>
          </a:prstGeom>
          <a:noFill/>
          <a:ln cap="flat" cmpd="sng" w="9525">
            <a:solidFill>
              <a:schemeClr val="dk2"/>
            </a:solidFill>
            <a:prstDash val="solid"/>
            <a:round/>
            <a:headEnd len="med" w="med" type="none"/>
            <a:tailEnd len="med" w="med" type="triangle"/>
          </a:ln>
        </p:spPr>
      </p:cxnSp>
      <p:sp>
        <p:nvSpPr>
          <p:cNvPr id="216" name="Google Shape;216;p27"/>
          <p:cNvSpPr txBox="1"/>
          <p:nvPr/>
        </p:nvSpPr>
        <p:spPr>
          <a:xfrm>
            <a:off x="2928050" y="4456925"/>
            <a:ext cx="2448600" cy="4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Signed-in as a doctor</a:t>
            </a:r>
            <a:endParaRPr>
              <a:latin typeface="Source Code Pro"/>
              <a:ea typeface="Source Code Pro"/>
              <a:cs typeface="Source Code Pro"/>
              <a:sym typeface="Source Code Pro"/>
            </a:endParaRPr>
          </a:p>
        </p:txBody>
      </p:sp>
      <p:sp>
        <p:nvSpPr>
          <p:cNvPr id="217" name="Google Shape;217;p27"/>
          <p:cNvSpPr txBox="1"/>
          <p:nvPr/>
        </p:nvSpPr>
        <p:spPr>
          <a:xfrm>
            <a:off x="6788900" y="1036475"/>
            <a:ext cx="1554600" cy="10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View your patients and add medical records</a:t>
            </a:r>
            <a:endParaRPr>
              <a:latin typeface="Source Code Pro"/>
              <a:ea typeface="Source Code Pro"/>
              <a:cs typeface="Source Code Pro"/>
              <a:sym typeface="Source Code Pro"/>
            </a:endParaRPr>
          </a:p>
        </p:txBody>
      </p:sp>
      <p:sp>
        <p:nvSpPr>
          <p:cNvPr id="218" name="Google Shape;218;p27"/>
          <p:cNvSpPr txBox="1"/>
          <p:nvPr/>
        </p:nvSpPr>
        <p:spPr>
          <a:xfrm>
            <a:off x="7239275" y="2571750"/>
            <a:ext cx="1554600" cy="10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View and edit your own profile.</a:t>
            </a:r>
            <a:endParaRPr>
              <a:latin typeface="Source Code Pro"/>
              <a:ea typeface="Source Code Pro"/>
              <a:cs typeface="Source Code Pro"/>
              <a:sym typeface="Source Code Pro"/>
            </a:endParaRPr>
          </a:p>
        </p:txBody>
      </p:sp>
      <p:sp>
        <p:nvSpPr>
          <p:cNvPr id="219" name="Google Shape;219;p27"/>
          <p:cNvSpPr txBox="1"/>
          <p:nvPr/>
        </p:nvSpPr>
        <p:spPr>
          <a:xfrm>
            <a:off x="160725" y="871450"/>
            <a:ext cx="2002500" cy="10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View on hold, accepted and the </a:t>
            </a:r>
            <a:r>
              <a:rPr lang="en">
                <a:latin typeface="Source Code Pro"/>
                <a:ea typeface="Source Code Pro"/>
                <a:cs typeface="Source Code Pro"/>
                <a:sym typeface="Source Code Pro"/>
              </a:rPr>
              <a:t>appointments</a:t>
            </a:r>
            <a:r>
              <a:rPr lang="en">
                <a:latin typeface="Source Code Pro"/>
                <a:ea typeface="Source Code Pro"/>
                <a:cs typeface="Source Code Pro"/>
                <a:sym typeface="Source Code Pro"/>
              </a:rPr>
              <a:t> declined by you.</a:t>
            </a:r>
            <a:endParaRPr>
              <a:latin typeface="Source Code Pro"/>
              <a:ea typeface="Source Code Pro"/>
              <a:cs typeface="Source Code Pro"/>
              <a:sym typeface="Source Code Pro"/>
            </a:endParaRPr>
          </a:p>
        </p:txBody>
      </p:sp>
      <p:sp>
        <p:nvSpPr>
          <p:cNvPr id="220" name="Google Shape;220;p27"/>
          <p:cNvSpPr txBox="1"/>
          <p:nvPr/>
        </p:nvSpPr>
        <p:spPr>
          <a:xfrm>
            <a:off x="401625" y="2280250"/>
            <a:ext cx="1295700" cy="5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Search Patients.</a:t>
            </a:r>
            <a:endParaRPr>
              <a:latin typeface="Source Code Pro"/>
              <a:ea typeface="Source Code Pro"/>
              <a:cs typeface="Source Code Pro"/>
              <a:sym typeface="Source Code Pro"/>
            </a:endParaRPr>
          </a:p>
        </p:txBody>
      </p:sp>
      <p:sp>
        <p:nvSpPr>
          <p:cNvPr id="221" name="Google Shape;221;p27"/>
          <p:cNvSpPr txBox="1"/>
          <p:nvPr/>
        </p:nvSpPr>
        <p:spPr>
          <a:xfrm>
            <a:off x="1062375" y="3394450"/>
            <a:ext cx="1105500" cy="4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Log out of here.</a:t>
            </a:r>
            <a:endParaRPr>
              <a:latin typeface="Source Code Pro"/>
              <a:ea typeface="Source Code Pro"/>
              <a:cs typeface="Source Code Pro"/>
              <a:sym typeface="Source Code Pro"/>
            </a:endParaRPr>
          </a:p>
        </p:txBody>
      </p:sp>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1000"/>
                                        <p:tgtEl>
                                          <p:spTgt spid="217"/>
                                        </p:tgtEl>
                                        <p:attrNameLst>
                                          <p:attrName>ppt_w</p:attrName>
                                        </p:attrNameLst>
                                      </p:cBhvr>
                                      <p:tavLst>
                                        <p:tav fmla="" tm="0">
                                          <p:val>
                                            <p:strVal val="0"/>
                                          </p:val>
                                        </p:tav>
                                        <p:tav fmla="" tm="100000">
                                          <p:val>
                                            <p:strVal val="#ppt_w"/>
                                          </p:val>
                                        </p:tav>
                                      </p:tavLst>
                                    </p:anim>
                                    <p:anim calcmode="lin" valueType="num">
                                      <p:cBhvr additive="base">
                                        <p:cTn dur="1000"/>
                                        <p:tgtEl>
                                          <p:spTgt spid="21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8"/>
                                        </p:tgtEl>
                                        <p:attrNameLst>
                                          <p:attrName>style.visibility</p:attrName>
                                        </p:attrNameLst>
                                      </p:cBhvr>
                                      <p:to>
                                        <p:strVal val="visible"/>
                                      </p:to>
                                    </p:set>
                                    <p:anim calcmode="lin" valueType="num">
                                      <p:cBhvr additive="base">
                                        <p:cTn dur="1000"/>
                                        <p:tgtEl>
                                          <p:spTgt spid="218"/>
                                        </p:tgtEl>
                                        <p:attrNameLst>
                                          <p:attrName>ppt_w</p:attrName>
                                        </p:attrNameLst>
                                      </p:cBhvr>
                                      <p:tavLst>
                                        <p:tav fmla="" tm="0">
                                          <p:val>
                                            <p:strVal val="0"/>
                                          </p:val>
                                        </p:tav>
                                        <p:tav fmla="" tm="100000">
                                          <p:val>
                                            <p:strVal val="#ppt_w"/>
                                          </p:val>
                                        </p:tav>
                                      </p:tavLst>
                                    </p:anim>
                                    <p:anim calcmode="lin" valueType="num">
                                      <p:cBhvr additive="base">
                                        <p:cTn dur="1000"/>
                                        <p:tgtEl>
                                          <p:spTgt spid="21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1"/>
                                        </p:tgtEl>
                                        <p:attrNameLst>
                                          <p:attrName>style.visibility</p:attrName>
                                        </p:attrNameLst>
                                      </p:cBhvr>
                                      <p:to>
                                        <p:strVal val="visible"/>
                                      </p:to>
                                    </p:set>
                                    <p:anim calcmode="lin" valueType="num">
                                      <p:cBhvr additive="base">
                                        <p:cTn dur="1000"/>
                                        <p:tgtEl>
                                          <p:spTgt spid="221"/>
                                        </p:tgtEl>
                                        <p:attrNameLst>
                                          <p:attrName>ppt_w</p:attrName>
                                        </p:attrNameLst>
                                      </p:cBhvr>
                                      <p:tavLst>
                                        <p:tav fmla="" tm="0">
                                          <p:val>
                                            <p:strVal val="0"/>
                                          </p:val>
                                        </p:tav>
                                        <p:tav fmla="" tm="100000">
                                          <p:val>
                                            <p:strVal val="#ppt_w"/>
                                          </p:val>
                                        </p:tav>
                                      </p:tavLst>
                                    </p:anim>
                                    <p:anim calcmode="lin" valueType="num">
                                      <p:cBhvr additive="base">
                                        <p:cTn dur="1000"/>
                                        <p:tgtEl>
                                          <p:spTgt spid="22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000"/>
                                        <p:tgtEl>
                                          <p:spTgt spid="220"/>
                                        </p:tgtEl>
                                        <p:attrNameLst>
                                          <p:attrName>ppt_w</p:attrName>
                                        </p:attrNameLst>
                                      </p:cBhvr>
                                      <p:tavLst>
                                        <p:tav fmla="" tm="0">
                                          <p:val>
                                            <p:strVal val="0"/>
                                          </p:val>
                                        </p:tav>
                                        <p:tav fmla="" tm="100000">
                                          <p:val>
                                            <p:strVal val="#ppt_w"/>
                                          </p:val>
                                        </p:tav>
                                      </p:tavLst>
                                    </p:anim>
                                    <p:anim calcmode="lin" valueType="num">
                                      <p:cBhvr additive="base">
                                        <p:cTn dur="1000"/>
                                        <p:tgtEl>
                                          <p:spTgt spid="22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1000"/>
                                        <p:tgtEl>
                                          <p:spTgt spid="219"/>
                                        </p:tgtEl>
                                        <p:attrNameLst>
                                          <p:attrName>ppt_w</p:attrName>
                                        </p:attrNameLst>
                                      </p:cBhvr>
                                      <p:tavLst>
                                        <p:tav fmla="" tm="0">
                                          <p:val>
                                            <p:strVal val="0"/>
                                          </p:val>
                                        </p:tav>
                                        <p:tav fmla="" tm="100000">
                                          <p:val>
                                            <p:strVal val="#ppt_w"/>
                                          </p:val>
                                        </p:tav>
                                      </p:tavLst>
                                    </p:anim>
                                    <p:anim calcmode="lin" valueType="num">
                                      <p:cBhvr additive="base">
                                        <p:cTn dur="1000"/>
                                        <p:tgtEl>
                                          <p:spTgt spid="21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Google Shape;226;p28"/>
          <p:cNvPicPr preferRelativeResize="0"/>
          <p:nvPr/>
        </p:nvPicPr>
        <p:blipFill>
          <a:blip r:embed="rId3">
            <a:alphaModFix/>
          </a:blip>
          <a:stretch>
            <a:fillRect/>
          </a:stretch>
        </p:blipFill>
        <p:spPr>
          <a:xfrm>
            <a:off x="79625" y="63700"/>
            <a:ext cx="1869750" cy="660250"/>
          </a:xfrm>
          <a:prstGeom prst="rect">
            <a:avLst/>
          </a:prstGeom>
          <a:noFill/>
          <a:ln>
            <a:noFill/>
          </a:ln>
        </p:spPr>
      </p:pic>
      <p:sp>
        <p:nvSpPr>
          <p:cNvPr id="227" name="Google Shape;227;p28"/>
          <p:cNvSpPr txBox="1"/>
          <p:nvPr/>
        </p:nvSpPr>
        <p:spPr>
          <a:xfrm>
            <a:off x="9815900" y="306550"/>
            <a:ext cx="47700" cy="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txBox="1"/>
          <p:nvPr>
            <p:ph type="ctrTitle"/>
          </p:nvPr>
        </p:nvSpPr>
        <p:spPr>
          <a:xfrm>
            <a:off x="2176275" y="222050"/>
            <a:ext cx="6495600" cy="55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rgbClr val="FFFFFF"/>
                </a:solidFill>
              </a:rPr>
              <a:t>Know the Workflow of the Doctor UI!</a:t>
            </a:r>
            <a:endParaRPr sz="2700">
              <a:solidFill>
                <a:srgbClr val="FFFFFF"/>
              </a:solidFill>
            </a:endParaRPr>
          </a:p>
        </p:txBody>
      </p:sp>
      <p:pic>
        <p:nvPicPr>
          <p:cNvPr id="229" name="Google Shape;229;p28"/>
          <p:cNvPicPr preferRelativeResize="0"/>
          <p:nvPr/>
        </p:nvPicPr>
        <p:blipFill>
          <a:blip r:embed="rId4">
            <a:alphaModFix/>
          </a:blip>
          <a:stretch>
            <a:fillRect/>
          </a:stretch>
        </p:blipFill>
        <p:spPr>
          <a:xfrm>
            <a:off x="787250" y="777350"/>
            <a:ext cx="1619425" cy="3433326"/>
          </a:xfrm>
          <a:prstGeom prst="rect">
            <a:avLst/>
          </a:prstGeom>
          <a:noFill/>
          <a:ln>
            <a:noFill/>
          </a:ln>
        </p:spPr>
      </p:pic>
      <p:pic>
        <p:nvPicPr>
          <p:cNvPr id="230" name="Google Shape;230;p28"/>
          <p:cNvPicPr preferRelativeResize="0"/>
          <p:nvPr/>
        </p:nvPicPr>
        <p:blipFill>
          <a:blip r:embed="rId5">
            <a:alphaModFix/>
          </a:blip>
          <a:stretch>
            <a:fillRect/>
          </a:stretch>
        </p:blipFill>
        <p:spPr>
          <a:xfrm>
            <a:off x="6589251" y="670625"/>
            <a:ext cx="1619425" cy="3598734"/>
          </a:xfrm>
          <a:prstGeom prst="rect">
            <a:avLst/>
          </a:prstGeom>
          <a:noFill/>
          <a:ln>
            <a:noFill/>
          </a:ln>
        </p:spPr>
      </p:pic>
      <p:cxnSp>
        <p:nvCxnSpPr>
          <p:cNvPr id="231" name="Google Shape;231;p28"/>
          <p:cNvCxnSpPr/>
          <p:nvPr/>
        </p:nvCxnSpPr>
        <p:spPr>
          <a:xfrm flipH="1">
            <a:off x="2051700" y="1496550"/>
            <a:ext cx="1165800" cy="1075200"/>
          </a:xfrm>
          <a:prstGeom prst="straightConnector1">
            <a:avLst/>
          </a:prstGeom>
          <a:noFill/>
          <a:ln cap="flat" cmpd="sng" w="9525">
            <a:solidFill>
              <a:schemeClr val="dk2"/>
            </a:solidFill>
            <a:prstDash val="solid"/>
            <a:round/>
            <a:headEnd len="med" w="med" type="none"/>
            <a:tailEnd len="med" w="med" type="triangle"/>
          </a:ln>
        </p:spPr>
      </p:cxnSp>
      <p:cxnSp>
        <p:nvCxnSpPr>
          <p:cNvPr id="232" name="Google Shape;232;p28"/>
          <p:cNvCxnSpPr/>
          <p:nvPr/>
        </p:nvCxnSpPr>
        <p:spPr>
          <a:xfrm>
            <a:off x="5601450" y="2571750"/>
            <a:ext cx="1243500" cy="71400"/>
          </a:xfrm>
          <a:prstGeom prst="straightConnector1">
            <a:avLst/>
          </a:prstGeom>
          <a:noFill/>
          <a:ln cap="flat" cmpd="sng" w="9525">
            <a:solidFill>
              <a:schemeClr val="dk2"/>
            </a:solidFill>
            <a:prstDash val="solid"/>
            <a:round/>
            <a:headEnd len="med" w="med" type="none"/>
            <a:tailEnd len="med" w="med" type="triangle"/>
          </a:ln>
        </p:spPr>
      </p:cxnSp>
      <p:sp>
        <p:nvSpPr>
          <p:cNvPr id="233" name="Google Shape;233;p28"/>
          <p:cNvSpPr txBox="1"/>
          <p:nvPr/>
        </p:nvSpPr>
        <p:spPr>
          <a:xfrm>
            <a:off x="3217500" y="1075325"/>
            <a:ext cx="17880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Appointments fragment.</a:t>
            </a:r>
            <a:endParaRPr>
              <a:latin typeface="Source Code Pro"/>
              <a:ea typeface="Source Code Pro"/>
              <a:cs typeface="Source Code Pro"/>
              <a:sym typeface="Source Code Pro"/>
            </a:endParaRPr>
          </a:p>
        </p:txBody>
      </p:sp>
      <p:sp>
        <p:nvSpPr>
          <p:cNvPr id="234" name="Google Shape;234;p28"/>
          <p:cNvSpPr txBox="1"/>
          <p:nvPr/>
        </p:nvSpPr>
        <p:spPr>
          <a:xfrm>
            <a:off x="3733563" y="2410150"/>
            <a:ext cx="1528800" cy="8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235" name="Google Shape;235;p28"/>
          <p:cNvSpPr txBox="1"/>
          <p:nvPr/>
        </p:nvSpPr>
        <p:spPr>
          <a:xfrm>
            <a:off x="4108225" y="2410150"/>
            <a:ext cx="17880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Edit profile fragment.</a:t>
            </a:r>
            <a:endParaRPr>
              <a:latin typeface="Source Code Pro"/>
              <a:ea typeface="Source Code Pro"/>
              <a:cs typeface="Source Code Pro"/>
              <a:sym typeface="Source Code Pro"/>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000"/>
                                        <p:tgtEl>
                                          <p:spTgt spid="229"/>
                                        </p:tgtEl>
                                        <p:attrNameLst>
                                          <p:attrName>ppt_w</p:attrName>
                                        </p:attrNameLst>
                                      </p:cBhvr>
                                      <p:tavLst>
                                        <p:tav fmla="" tm="0">
                                          <p:val>
                                            <p:strVal val="0"/>
                                          </p:val>
                                        </p:tav>
                                        <p:tav fmla="" tm="100000">
                                          <p:val>
                                            <p:strVal val="#ppt_w"/>
                                          </p:val>
                                        </p:tav>
                                      </p:tavLst>
                                    </p:anim>
                                    <p:anim calcmode="lin" valueType="num">
                                      <p:cBhvr additive="base">
                                        <p:cTn dur="1000"/>
                                        <p:tgtEl>
                                          <p:spTgt spid="22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3"/>
                                        </p:tgtEl>
                                        <p:attrNameLst>
                                          <p:attrName>style.visibility</p:attrName>
                                        </p:attrNameLst>
                                      </p:cBhvr>
                                      <p:to>
                                        <p:strVal val="visible"/>
                                      </p:to>
                                    </p:set>
                                    <p:anim calcmode="lin" valueType="num">
                                      <p:cBhvr additive="base">
                                        <p:cTn dur="1000"/>
                                        <p:tgtEl>
                                          <p:spTgt spid="233"/>
                                        </p:tgtEl>
                                        <p:attrNameLst>
                                          <p:attrName>ppt_w</p:attrName>
                                        </p:attrNameLst>
                                      </p:cBhvr>
                                      <p:tavLst>
                                        <p:tav fmla="" tm="0">
                                          <p:val>
                                            <p:strVal val="0"/>
                                          </p:val>
                                        </p:tav>
                                        <p:tav fmla="" tm="100000">
                                          <p:val>
                                            <p:strVal val="#ppt_w"/>
                                          </p:val>
                                        </p:tav>
                                      </p:tavLst>
                                    </p:anim>
                                    <p:anim calcmode="lin" valueType="num">
                                      <p:cBhvr additive="base">
                                        <p:cTn dur="1000"/>
                                        <p:tgtEl>
                                          <p:spTgt spid="23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1000"/>
                                        <p:tgtEl>
                                          <p:spTgt spid="230"/>
                                        </p:tgtEl>
                                        <p:attrNameLst>
                                          <p:attrName>ppt_w</p:attrName>
                                        </p:attrNameLst>
                                      </p:cBhvr>
                                      <p:tavLst>
                                        <p:tav fmla="" tm="0">
                                          <p:val>
                                            <p:strVal val="0"/>
                                          </p:val>
                                        </p:tav>
                                        <p:tav fmla="" tm="100000">
                                          <p:val>
                                            <p:strVal val="#ppt_w"/>
                                          </p:val>
                                        </p:tav>
                                      </p:tavLst>
                                    </p:anim>
                                    <p:anim calcmode="lin" valueType="num">
                                      <p:cBhvr additive="base">
                                        <p:cTn dur="1000"/>
                                        <p:tgtEl>
                                          <p:spTgt spid="23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1000"/>
                                        <p:tgtEl>
                                          <p:spTgt spid="235"/>
                                        </p:tgtEl>
                                        <p:attrNameLst>
                                          <p:attrName>ppt_w</p:attrName>
                                        </p:attrNameLst>
                                      </p:cBhvr>
                                      <p:tavLst>
                                        <p:tav fmla="" tm="0">
                                          <p:val>
                                            <p:strVal val="0"/>
                                          </p:val>
                                        </p:tav>
                                        <p:tav fmla="" tm="100000">
                                          <p:val>
                                            <p:strVal val="#ppt_w"/>
                                          </p:val>
                                        </p:tav>
                                      </p:tavLst>
                                    </p:anim>
                                    <p:anim calcmode="lin" valueType="num">
                                      <p:cBhvr additive="base">
                                        <p:cTn dur="1000"/>
                                        <p:tgtEl>
                                          <p:spTgt spid="23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Google Shape;240;p29"/>
          <p:cNvPicPr preferRelativeResize="0"/>
          <p:nvPr/>
        </p:nvPicPr>
        <p:blipFill>
          <a:blip r:embed="rId3">
            <a:alphaModFix/>
          </a:blip>
          <a:stretch>
            <a:fillRect/>
          </a:stretch>
        </p:blipFill>
        <p:spPr>
          <a:xfrm>
            <a:off x="79625" y="63700"/>
            <a:ext cx="1869750" cy="660250"/>
          </a:xfrm>
          <a:prstGeom prst="rect">
            <a:avLst/>
          </a:prstGeom>
          <a:noFill/>
          <a:ln>
            <a:noFill/>
          </a:ln>
        </p:spPr>
      </p:pic>
      <p:sp>
        <p:nvSpPr>
          <p:cNvPr id="241" name="Google Shape;241;p29"/>
          <p:cNvSpPr txBox="1"/>
          <p:nvPr/>
        </p:nvSpPr>
        <p:spPr>
          <a:xfrm>
            <a:off x="9815900" y="306550"/>
            <a:ext cx="47700" cy="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txBox="1"/>
          <p:nvPr>
            <p:ph type="ctrTitle"/>
          </p:nvPr>
        </p:nvSpPr>
        <p:spPr>
          <a:xfrm>
            <a:off x="2176275" y="222050"/>
            <a:ext cx="6495600" cy="55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rgbClr val="FFFFFF"/>
                </a:solidFill>
              </a:rPr>
              <a:t>Know the Workflow of the Doctor UI!</a:t>
            </a:r>
            <a:endParaRPr sz="2700">
              <a:solidFill>
                <a:srgbClr val="FFFFFF"/>
              </a:solidFill>
            </a:endParaRPr>
          </a:p>
        </p:txBody>
      </p:sp>
      <p:pic>
        <p:nvPicPr>
          <p:cNvPr id="243" name="Google Shape;243;p29"/>
          <p:cNvPicPr preferRelativeResize="0"/>
          <p:nvPr/>
        </p:nvPicPr>
        <p:blipFill>
          <a:blip r:embed="rId4">
            <a:alphaModFix/>
          </a:blip>
          <a:stretch>
            <a:fillRect/>
          </a:stretch>
        </p:blipFill>
        <p:spPr>
          <a:xfrm>
            <a:off x="5490225" y="777350"/>
            <a:ext cx="2030675" cy="4061350"/>
          </a:xfrm>
          <a:prstGeom prst="rect">
            <a:avLst/>
          </a:prstGeom>
          <a:noFill/>
          <a:ln>
            <a:noFill/>
          </a:ln>
        </p:spPr>
      </p:pic>
      <p:sp>
        <p:nvSpPr>
          <p:cNvPr id="244" name="Google Shape;244;p29"/>
          <p:cNvSpPr/>
          <p:nvPr/>
        </p:nvSpPr>
        <p:spPr>
          <a:xfrm>
            <a:off x="2193875" y="660750"/>
            <a:ext cx="2668800" cy="1697100"/>
          </a:xfrm>
          <a:prstGeom prst="wedgeEllipseCallout">
            <a:avLst>
              <a:gd fmla="val 94666" name="adj1"/>
              <a:gd fmla="val 392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But guys, how do I add consultation info or prescriptions for my patients?</a:t>
            </a:r>
            <a:endParaRPr/>
          </a:p>
        </p:txBody>
      </p:sp>
      <p:pic>
        <p:nvPicPr>
          <p:cNvPr id="245" name="Google Shape;245;p29"/>
          <p:cNvPicPr preferRelativeResize="0"/>
          <p:nvPr/>
        </p:nvPicPr>
        <p:blipFill>
          <a:blip r:embed="rId5">
            <a:alphaModFix/>
          </a:blip>
          <a:stretch>
            <a:fillRect/>
          </a:stretch>
        </p:blipFill>
        <p:spPr>
          <a:xfrm>
            <a:off x="328150" y="2571756"/>
            <a:ext cx="2668800" cy="2415570"/>
          </a:xfrm>
          <a:prstGeom prst="rect">
            <a:avLst/>
          </a:prstGeom>
          <a:noFill/>
          <a:ln>
            <a:noFill/>
          </a:ln>
        </p:spPr>
      </p:pic>
      <p:sp>
        <p:nvSpPr>
          <p:cNvPr id="246" name="Google Shape;246;p29"/>
          <p:cNvSpPr/>
          <p:nvPr/>
        </p:nvSpPr>
        <p:spPr>
          <a:xfrm>
            <a:off x="3165575" y="2571750"/>
            <a:ext cx="2552400" cy="1159500"/>
          </a:xfrm>
          <a:prstGeom prst="wedgeEllipseCallout">
            <a:avLst>
              <a:gd fmla="val -74365" name="adj1"/>
              <a:gd fmla="val 5335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 know that! Let me show you how….</a:t>
            </a:r>
            <a:endParaRPr/>
          </a:p>
        </p:txBody>
      </p:sp>
    </p:spTree>
  </p:cSld>
  <p:clrMapOvr>
    <a:masterClrMapping/>
  </p:clrMapOvr>
  <mc:AlternateContent>
    <mc:Choice Requires="p14">
      <p:transition spd="slow" p14:dur="10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Google Shape;251;p30"/>
          <p:cNvPicPr preferRelativeResize="0"/>
          <p:nvPr/>
        </p:nvPicPr>
        <p:blipFill>
          <a:blip r:embed="rId3">
            <a:alphaModFix/>
          </a:blip>
          <a:stretch>
            <a:fillRect/>
          </a:stretch>
        </p:blipFill>
        <p:spPr>
          <a:xfrm>
            <a:off x="79625" y="63700"/>
            <a:ext cx="1869750" cy="660250"/>
          </a:xfrm>
          <a:prstGeom prst="rect">
            <a:avLst/>
          </a:prstGeom>
          <a:noFill/>
          <a:ln>
            <a:noFill/>
          </a:ln>
        </p:spPr>
      </p:pic>
      <p:pic>
        <p:nvPicPr>
          <p:cNvPr id="252" name="Google Shape;252;p30"/>
          <p:cNvPicPr preferRelativeResize="0"/>
          <p:nvPr/>
        </p:nvPicPr>
        <p:blipFill>
          <a:blip r:embed="rId4">
            <a:alphaModFix/>
          </a:blip>
          <a:stretch>
            <a:fillRect/>
          </a:stretch>
        </p:blipFill>
        <p:spPr>
          <a:xfrm>
            <a:off x="521150" y="813125"/>
            <a:ext cx="1776376" cy="3268002"/>
          </a:xfrm>
          <a:prstGeom prst="rect">
            <a:avLst/>
          </a:prstGeom>
          <a:noFill/>
          <a:ln>
            <a:noFill/>
          </a:ln>
        </p:spPr>
      </p:pic>
      <p:cxnSp>
        <p:nvCxnSpPr>
          <p:cNvPr id="253" name="Google Shape;253;p30"/>
          <p:cNvCxnSpPr/>
          <p:nvPr/>
        </p:nvCxnSpPr>
        <p:spPr>
          <a:xfrm flipH="1" rot="10800000">
            <a:off x="1274000" y="1230750"/>
            <a:ext cx="1334400" cy="751500"/>
          </a:xfrm>
          <a:prstGeom prst="straightConnector1">
            <a:avLst/>
          </a:prstGeom>
          <a:noFill/>
          <a:ln cap="flat" cmpd="sng" w="9525">
            <a:solidFill>
              <a:schemeClr val="dk2"/>
            </a:solidFill>
            <a:prstDash val="solid"/>
            <a:round/>
            <a:headEnd len="med" w="med" type="none"/>
            <a:tailEnd len="med" w="med" type="triangle"/>
          </a:ln>
        </p:spPr>
      </p:cxnSp>
      <p:pic>
        <p:nvPicPr>
          <p:cNvPr id="254" name="Google Shape;254;p30"/>
          <p:cNvPicPr preferRelativeResize="0"/>
          <p:nvPr/>
        </p:nvPicPr>
        <p:blipFill>
          <a:blip r:embed="rId5">
            <a:alphaModFix/>
          </a:blip>
          <a:stretch>
            <a:fillRect/>
          </a:stretch>
        </p:blipFill>
        <p:spPr>
          <a:xfrm>
            <a:off x="2760800" y="152400"/>
            <a:ext cx="1470606" cy="3268002"/>
          </a:xfrm>
          <a:prstGeom prst="rect">
            <a:avLst/>
          </a:prstGeom>
          <a:noFill/>
          <a:ln>
            <a:noFill/>
          </a:ln>
        </p:spPr>
      </p:pic>
      <p:pic>
        <p:nvPicPr>
          <p:cNvPr id="255" name="Google Shape;255;p30"/>
          <p:cNvPicPr preferRelativeResize="0"/>
          <p:nvPr/>
        </p:nvPicPr>
        <p:blipFill>
          <a:blip r:embed="rId4">
            <a:alphaModFix/>
          </a:blip>
          <a:stretch>
            <a:fillRect/>
          </a:stretch>
        </p:blipFill>
        <p:spPr>
          <a:xfrm>
            <a:off x="4572000" y="723950"/>
            <a:ext cx="1776376" cy="3268002"/>
          </a:xfrm>
          <a:prstGeom prst="rect">
            <a:avLst/>
          </a:prstGeom>
          <a:noFill/>
          <a:ln>
            <a:noFill/>
          </a:ln>
        </p:spPr>
      </p:pic>
      <p:cxnSp>
        <p:nvCxnSpPr>
          <p:cNvPr id="256" name="Google Shape;256;p30"/>
          <p:cNvCxnSpPr/>
          <p:nvPr/>
        </p:nvCxnSpPr>
        <p:spPr>
          <a:xfrm flipH="1" rot="10800000">
            <a:off x="3891100" y="1554725"/>
            <a:ext cx="1749000" cy="557100"/>
          </a:xfrm>
          <a:prstGeom prst="straightConnector1">
            <a:avLst/>
          </a:prstGeom>
          <a:noFill/>
          <a:ln cap="flat" cmpd="sng" w="9525">
            <a:solidFill>
              <a:schemeClr val="dk2"/>
            </a:solidFill>
            <a:prstDash val="solid"/>
            <a:round/>
            <a:headEnd len="med" w="med" type="none"/>
            <a:tailEnd len="med" w="med" type="triangle"/>
          </a:ln>
        </p:spPr>
      </p:cxnSp>
      <p:pic>
        <p:nvPicPr>
          <p:cNvPr id="257" name="Google Shape;257;p30"/>
          <p:cNvPicPr preferRelativeResize="0"/>
          <p:nvPr/>
        </p:nvPicPr>
        <p:blipFill>
          <a:blip r:embed="rId6">
            <a:alphaModFix/>
          </a:blip>
          <a:stretch>
            <a:fillRect/>
          </a:stretch>
        </p:blipFill>
        <p:spPr>
          <a:xfrm>
            <a:off x="6922798" y="152400"/>
            <a:ext cx="1645499" cy="3656652"/>
          </a:xfrm>
          <a:prstGeom prst="rect">
            <a:avLst/>
          </a:prstGeom>
          <a:noFill/>
          <a:ln>
            <a:noFill/>
          </a:ln>
        </p:spPr>
      </p:pic>
      <p:cxnSp>
        <p:nvCxnSpPr>
          <p:cNvPr id="258" name="Google Shape;258;p30"/>
          <p:cNvCxnSpPr/>
          <p:nvPr/>
        </p:nvCxnSpPr>
        <p:spPr>
          <a:xfrm>
            <a:off x="6002900" y="1554700"/>
            <a:ext cx="1438200" cy="285000"/>
          </a:xfrm>
          <a:prstGeom prst="straightConnector1">
            <a:avLst/>
          </a:prstGeom>
          <a:noFill/>
          <a:ln cap="flat" cmpd="sng" w="9525">
            <a:solidFill>
              <a:schemeClr val="dk2"/>
            </a:solidFill>
            <a:prstDash val="solid"/>
            <a:round/>
            <a:headEnd len="med" w="med" type="none"/>
            <a:tailEnd len="med" w="med" type="triangle"/>
          </a:ln>
        </p:spPr>
      </p:cxnSp>
      <p:pic>
        <p:nvPicPr>
          <p:cNvPr id="259" name="Google Shape;259;p30"/>
          <p:cNvPicPr preferRelativeResize="0"/>
          <p:nvPr/>
        </p:nvPicPr>
        <p:blipFill>
          <a:blip r:embed="rId7">
            <a:alphaModFix/>
          </a:blip>
          <a:stretch>
            <a:fillRect/>
          </a:stretch>
        </p:blipFill>
        <p:spPr>
          <a:xfrm>
            <a:off x="4637450" y="999750"/>
            <a:ext cx="1645499" cy="3656676"/>
          </a:xfrm>
          <a:prstGeom prst="rect">
            <a:avLst/>
          </a:prstGeom>
          <a:noFill/>
          <a:ln>
            <a:noFill/>
          </a:ln>
        </p:spPr>
      </p:pic>
      <p:cxnSp>
        <p:nvCxnSpPr>
          <p:cNvPr id="260" name="Google Shape;260;p30"/>
          <p:cNvCxnSpPr/>
          <p:nvPr/>
        </p:nvCxnSpPr>
        <p:spPr>
          <a:xfrm flipH="1">
            <a:off x="6054750" y="1995200"/>
            <a:ext cx="1813800" cy="2202600"/>
          </a:xfrm>
          <a:prstGeom prst="straightConnector1">
            <a:avLst/>
          </a:prstGeom>
          <a:noFill/>
          <a:ln cap="flat" cmpd="sng" w="9525">
            <a:solidFill>
              <a:schemeClr val="dk2"/>
            </a:solidFill>
            <a:prstDash val="solid"/>
            <a:round/>
            <a:headEnd len="med" w="med" type="none"/>
            <a:tailEnd len="med" w="med" type="triangle"/>
          </a:ln>
        </p:spPr>
      </p:cxnSp>
      <p:pic>
        <p:nvPicPr>
          <p:cNvPr id="261" name="Google Shape;261;p30"/>
          <p:cNvPicPr preferRelativeResize="0"/>
          <p:nvPr/>
        </p:nvPicPr>
        <p:blipFill>
          <a:blip r:embed="rId8">
            <a:alphaModFix/>
          </a:blip>
          <a:stretch>
            <a:fillRect/>
          </a:stretch>
        </p:blipFill>
        <p:spPr>
          <a:xfrm>
            <a:off x="2297521" y="1268171"/>
            <a:ext cx="1645499" cy="3656664"/>
          </a:xfrm>
          <a:prstGeom prst="rect">
            <a:avLst/>
          </a:prstGeom>
          <a:noFill/>
          <a:ln>
            <a:noFill/>
          </a:ln>
        </p:spPr>
      </p:pic>
      <p:cxnSp>
        <p:nvCxnSpPr>
          <p:cNvPr id="262" name="Google Shape;262;p30"/>
          <p:cNvCxnSpPr/>
          <p:nvPr/>
        </p:nvCxnSpPr>
        <p:spPr>
          <a:xfrm flipH="1">
            <a:off x="3865175" y="4327275"/>
            <a:ext cx="1943400" cy="168300"/>
          </a:xfrm>
          <a:prstGeom prst="straightConnector1">
            <a:avLst/>
          </a:prstGeom>
          <a:noFill/>
          <a:ln cap="flat" cmpd="sng" w="9525">
            <a:solidFill>
              <a:schemeClr val="dk2"/>
            </a:solidFill>
            <a:prstDash val="solid"/>
            <a:round/>
            <a:headEnd len="med" w="med" type="none"/>
            <a:tailEnd len="med" w="med" type="triangle"/>
          </a:ln>
        </p:spPr>
      </p:cxnSp>
      <p:pic>
        <p:nvPicPr>
          <p:cNvPr id="263" name="Google Shape;263;p30"/>
          <p:cNvPicPr preferRelativeResize="0"/>
          <p:nvPr/>
        </p:nvPicPr>
        <p:blipFill>
          <a:blip r:embed="rId9">
            <a:alphaModFix/>
          </a:blip>
          <a:stretch>
            <a:fillRect/>
          </a:stretch>
        </p:blipFill>
        <p:spPr>
          <a:xfrm>
            <a:off x="107597" y="342613"/>
            <a:ext cx="1813801" cy="4030668"/>
          </a:xfrm>
          <a:prstGeom prst="rect">
            <a:avLst/>
          </a:prstGeom>
          <a:noFill/>
          <a:ln>
            <a:noFill/>
          </a:ln>
        </p:spPr>
      </p:pic>
      <p:cxnSp>
        <p:nvCxnSpPr>
          <p:cNvPr id="264" name="Google Shape;264;p30"/>
          <p:cNvCxnSpPr/>
          <p:nvPr/>
        </p:nvCxnSpPr>
        <p:spPr>
          <a:xfrm rot="10800000">
            <a:off x="1649625" y="2901975"/>
            <a:ext cx="1995300" cy="1632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5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25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25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25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25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2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1000"/>
                                        <p:tgtEl>
                                          <p:spTgt spid="259"/>
                                        </p:tgtEl>
                                        <p:attrNameLst>
                                          <p:attrName>ppt_w</p:attrName>
                                        </p:attrNameLst>
                                      </p:cBhvr>
                                      <p:tavLst>
                                        <p:tav fmla="" tm="0">
                                          <p:val>
                                            <p:strVal val="0"/>
                                          </p:val>
                                        </p:tav>
                                        <p:tav fmla="" tm="100000">
                                          <p:val>
                                            <p:strVal val="#ppt_w"/>
                                          </p:val>
                                        </p:tav>
                                      </p:tavLst>
                                    </p:anim>
                                    <p:anim calcmode="lin" valueType="num">
                                      <p:cBhvr additive="base">
                                        <p:cTn dur="1000"/>
                                        <p:tgtEl>
                                          <p:spTgt spid="25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1000"/>
                                        <p:tgtEl>
                                          <p:spTgt spid="261"/>
                                        </p:tgtEl>
                                        <p:attrNameLst>
                                          <p:attrName>ppt_w</p:attrName>
                                        </p:attrNameLst>
                                      </p:cBhvr>
                                      <p:tavLst>
                                        <p:tav fmla="" tm="0">
                                          <p:val>
                                            <p:strVal val="0"/>
                                          </p:val>
                                        </p:tav>
                                        <p:tav fmla="" tm="100000">
                                          <p:val>
                                            <p:strVal val="#ppt_w"/>
                                          </p:val>
                                        </p:tav>
                                      </p:tavLst>
                                    </p:anim>
                                    <p:anim calcmode="lin" valueType="num">
                                      <p:cBhvr additive="base">
                                        <p:cTn dur="1000"/>
                                        <p:tgtEl>
                                          <p:spTgt spid="26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1000"/>
                                        <p:tgtEl>
                                          <p:spTgt spid="263"/>
                                        </p:tgtEl>
                                        <p:attrNameLst>
                                          <p:attrName>ppt_w</p:attrName>
                                        </p:attrNameLst>
                                      </p:cBhvr>
                                      <p:tavLst>
                                        <p:tav fmla="" tm="0">
                                          <p:val>
                                            <p:strVal val="0"/>
                                          </p:val>
                                        </p:tav>
                                        <p:tav fmla="" tm="100000">
                                          <p:val>
                                            <p:strVal val="#ppt_w"/>
                                          </p:val>
                                        </p:tav>
                                      </p:tavLst>
                                    </p:anim>
                                    <p:anim calcmode="lin" valueType="num">
                                      <p:cBhvr additive="base">
                                        <p:cTn dur="1000"/>
                                        <p:tgtEl>
                                          <p:spTgt spid="26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pic>
        <p:nvPicPr>
          <p:cNvPr id="269" name="Google Shape;269;p31"/>
          <p:cNvPicPr preferRelativeResize="0"/>
          <p:nvPr/>
        </p:nvPicPr>
        <p:blipFill>
          <a:blip r:embed="rId3">
            <a:alphaModFix/>
          </a:blip>
          <a:stretch>
            <a:fillRect/>
          </a:stretch>
        </p:blipFill>
        <p:spPr>
          <a:xfrm>
            <a:off x="79625" y="63700"/>
            <a:ext cx="1869750" cy="660250"/>
          </a:xfrm>
          <a:prstGeom prst="rect">
            <a:avLst/>
          </a:prstGeom>
          <a:noFill/>
          <a:ln>
            <a:noFill/>
          </a:ln>
        </p:spPr>
      </p:pic>
      <p:sp>
        <p:nvSpPr>
          <p:cNvPr id="270" name="Google Shape;270;p31"/>
          <p:cNvSpPr txBox="1"/>
          <p:nvPr/>
        </p:nvSpPr>
        <p:spPr>
          <a:xfrm>
            <a:off x="9815900" y="306550"/>
            <a:ext cx="47700" cy="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txBox="1"/>
          <p:nvPr>
            <p:ph type="ctrTitle"/>
          </p:nvPr>
        </p:nvSpPr>
        <p:spPr>
          <a:xfrm>
            <a:off x="2176275" y="222050"/>
            <a:ext cx="6495600" cy="55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rgbClr val="FFFFFF"/>
                </a:solidFill>
              </a:rPr>
              <a:t>Know the Workflow of the Doctor UI!</a:t>
            </a:r>
            <a:endParaRPr sz="2700">
              <a:solidFill>
                <a:srgbClr val="FFFFFF"/>
              </a:solidFill>
            </a:endParaRPr>
          </a:p>
        </p:txBody>
      </p:sp>
      <p:sp>
        <p:nvSpPr>
          <p:cNvPr id="272" name="Google Shape;272;p31"/>
          <p:cNvSpPr txBox="1"/>
          <p:nvPr/>
        </p:nvSpPr>
        <p:spPr>
          <a:xfrm>
            <a:off x="2621425" y="310950"/>
            <a:ext cx="28632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Any success stories yet?</a:t>
            </a:r>
            <a:endParaRPr>
              <a:latin typeface="Source Code Pro"/>
              <a:ea typeface="Source Code Pro"/>
              <a:cs typeface="Source Code Pro"/>
              <a:sym typeface="Source Code Pro"/>
            </a:endParaRPr>
          </a:p>
        </p:txBody>
      </p:sp>
      <p:pic>
        <p:nvPicPr>
          <p:cNvPr id="273" name="Google Shape;273;p31"/>
          <p:cNvPicPr preferRelativeResize="0"/>
          <p:nvPr/>
        </p:nvPicPr>
        <p:blipFill>
          <a:blip r:embed="rId4">
            <a:alphaModFix/>
          </a:blip>
          <a:stretch>
            <a:fillRect/>
          </a:stretch>
        </p:blipFill>
        <p:spPr>
          <a:xfrm>
            <a:off x="1111150" y="919875"/>
            <a:ext cx="1869750" cy="3891426"/>
          </a:xfrm>
          <a:prstGeom prst="rect">
            <a:avLst/>
          </a:prstGeom>
          <a:noFill/>
          <a:ln>
            <a:noFill/>
          </a:ln>
        </p:spPr>
      </p:pic>
      <p:sp>
        <p:nvSpPr>
          <p:cNvPr id="274" name="Google Shape;274;p31"/>
          <p:cNvSpPr txBox="1"/>
          <p:nvPr/>
        </p:nvSpPr>
        <p:spPr>
          <a:xfrm>
            <a:off x="3709700" y="997600"/>
            <a:ext cx="4418100" cy="9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Apollo group of hospitals and doctors has a similiar app with 10 lakh+ downloads  on Playstore and a rating of 4 out of 5 stars.</a:t>
            </a:r>
            <a:endParaRPr>
              <a:latin typeface="Source Code Pro"/>
              <a:ea typeface="Source Code Pro"/>
              <a:cs typeface="Source Code Pro"/>
              <a:sym typeface="Source Code Pro"/>
            </a:endParaRPr>
          </a:p>
        </p:txBody>
      </p:sp>
    </p:spTree>
  </p:cSld>
  <p:clrMapOvr>
    <a:masterClrMapping/>
  </p:clrMapOvr>
  <mc:AlternateContent>
    <mc:Choice Requires="p14">
      <p:transition spd="slow" p14:dur="1000">
        <p14:prism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3"/>
                                        </p:tgtEl>
                                        <p:attrNameLst>
                                          <p:attrName>style.visibility</p:attrName>
                                        </p:attrNameLst>
                                      </p:cBhvr>
                                      <p:to>
                                        <p:strVal val="visible"/>
                                      </p:to>
                                    </p:set>
                                    <p:anim calcmode="lin" valueType="num">
                                      <p:cBhvr additive="base">
                                        <p:cTn dur="1000"/>
                                        <p:tgtEl>
                                          <p:spTgt spid="273"/>
                                        </p:tgtEl>
                                        <p:attrNameLst>
                                          <p:attrName>ppt_w</p:attrName>
                                        </p:attrNameLst>
                                      </p:cBhvr>
                                      <p:tavLst>
                                        <p:tav fmla="" tm="0">
                                          <p:val>
                                            <p:strVal val="0"/>
                                          </p:val>
                                        </p:tav>
                                        <p:tav fmla="" tm="100000">
                                          <p:val>
                                            <p:strVal val="#ppt_w"/>
                                          </p:val>
                                        </p:tav>
                                      </p:tavLst>
                                    </p:anim>
                                    <p:anim calcmode="lin" valueType="num">
                                      <p:cBhvr additive="base">
                                        <p:cTn dur="1000"/>
                                        <p:tgtEl>
                                          <p:spTgt spid="27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79625" y="63700"/>
            <a:ext cx="1869750" cy="660250"/>
          </a:xfrm>
          <a:prstGeom prst="rect">
            <a:avLst/>
          </a:prstGeom>
          <a:noFill/>
          <a:ln>
            <a:noFill/>
          </a:ln>
        </p:spPr>
      </p:pic>
      <p:sp>
        <p:nvSpPr>
          <p:cNvPr id="65" name="Google Shape;65;p14"/>
          <p:cNvSpPr txBox="1"/>
          <p:nvPr>
            <p:ph type="ctrTitle"/>
          </p:nvPr>
        </p:nvSpPr>
        <p:spPr>
          <a:xfrm>
            <a:off x="222925" y="933525"/>
            <a:ext cx="2786700" cy="66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sz="3300"/>
              <a:t>Agenda:</a:t>
            </a:r>
            <a:endParaRPr b="1" i="1" sz="3300"/>
          </a:p>
        </p:txBody>
      </p:sp>
      <p:sp>
        <p:nvSpPr>
          <p:cNvPr id="66" name="Google Shape;66;p14"/>
          <p:cNvSpPr txBox="1"/>
          <p:nvPr/>
        </p:nvSpPr>
        <p:spPr>
          <a:xfrm>
            <a:off x="9815900" y="306550"/>
            <a:ext cx="47700" cy="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nvSpPr>
        <p:spPr>
          <a:xfrm>
            <a:off x="611625" y="2027025"/>
            <a:ext cx="7739400" cy="25458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AutoNum type="arabicPeriod"/>
            </a:pPr>
            <a:r>
              <a:rPr lang="en" sz="2200"/>
              <a:t>Why is there a need for an App?</a:t>
            </a:r>
            <a:endParaRPr sz="2200"/>
          </a:p>
          <a:p>
            <a:pPr indent="-368300" lvl="0" marL="457200" rtl="0" algn="l">
              <a:spcBef>
                <a:spcPts val="0"/>
              </a:spcBef>
              <a:spcAft>
                <a:spcPts val="0"/>
              </a:spcAft>
              <a:buSzPts val="2200"/>
              <a:buAutoNum type="arabicPeriod"/>
            </a:pPr>
            <a:r>
              <a:rPr lang="en" sz="2200"/>
              <a:t>Solution?</a:t>
            </a:r>
            <a:endParaRPr sz="2200"/>
          </a:p>
          <a:p>
            <a:pPr indent="-368300" lvl="0" marL="457200" rtl="0" algn="l">
              <a:spcBef>
                <a:spcPts val="0"/>
              </a:spcBef>
              <a:spcAft>
                <a:spcPts val="0"/>
              </a:spcAft>
              <a:buSzPts val="2200"/>
              <a:buAutoNum type="arabicPeriod"/>
            </a:pPr>
            <a:r>
              <a:rPr lang="en" sz="2200"/>
              <a:t>Know the workflow! </a:t>
            </a:r>
            <a:endParaRPr sz="2200"/>
          </a:p>
          <a:p>
            <a:pPr indent="-368300" lvl="0" marL="457200" rtl="0" algn="l">
              <a:spcBef>
                <a:spcPts val="0"/>
              </a:spcBef>
              <a:spcAft>
                <a:spcPts val="0"/>
              </a:spcAft>
              <a:buSzPts val="2200"/>
              <a:buAutoNum type="arabicPeriod"/>
            </a:pPr>
            <a:r>
              <a:rPr lang="en" sz="2200"/>
              <a:t>Any success stories ?</a:t>
            </a:r>
            <a:endParaRPr sz="2200"/>
          </a:p>
          <a:p>
            <a:pPr indent="-368300" lvl="0" marL="457200" rtl="0" algn="l">
              <a:spcBef>
                <a:spcPts val="0"/>
              </a:spcBef>
              <a:spcAft>
                <a:spcPts val="0"/>
              </a:spcAft>
              <a:buSzPts val="2200"/>
              <a:buAutoNum type="arabicPeriod"/>
            </a:pPr>
            <a:r>
              <a:rPr lang="en" sz="2200"/>
              <a:t>A look into the future..</a:t>
            </a:r>
            <a:endParaRPr sz="2200"/>
          </a:p>
          <a:p>
            <a:pPr indent="-368300" lvl="0" marL="457200" rtl="0" algn="l">
              <a:spcBef>
                <a:spcPts val="0"/>
              </a:spcBef>
              <a:spcAft>
                <a:spcPts val="0"/>
              </a:spcAft>
              <a:buSzPts val="2200"/>
              <a:buAutoNum type="arabicPeriod"/>
            </a:pPr>
            <a:r>
              <a:rPr lang="en" sz="2200"/>
              <a:t>Cloud pricing.</a:t>
            </a:r>
            <a:endParaRPr sz="2200"/>
          </a:p>
          <a:p>
            <a:pPr indent="-368300" lvl="0" marL="457200" rtl="0" algn="l">
              <a:spcBef>
                <a:spcPts val="0"/>
              </a:spcBef>
              <a:spcAft>
                <a:spcPts val="0"/>
              </a:spcAft>
              <a:buSzPts val="2200"/>
              <a:buAutoNum type="arabicPeriod"/>
            </a:pPr>
            <a:r>
              <a:rPr lang="en" sz="2200"/>
              <a:t>Any Questions?</a:t>
            </a:r>
            <a:endParaRPr sz="2200"/>
          </a:p>
          <a:p>
            <a:pPr indent="0" lvl="0" marL="0" rtl="0" algn="l">
              <a:spcBef>
                <a:spcPts val="0"/>
              </a:spcBef>
              <a:spcAft>
                <a:spcPts val="0"/>
              </a:spcAft>
              <a:buNone/>
            </a:pPr>
            <a:r>
              <a:rPr lang="en" sz="2200"/>
              <a:t>	</a:t>
            </a:r>
            <a:endParaRPr sz="2200"/>
          </a:p>
        </p:txBody>
      </p:sp>
      <p:pic>
        <p:nvPicPr>
          <p:cNvPr id="68" name="Google Shape;68;p14"/>
          <p:cNvPicPr preferRelativeResize="0"/>
          <p:nvPr/>
        </p:nvPicPr>
        <p:blipFill>
          <a:blip r:embed="rId4">
            <a:alphaModFix/>
          </a:blip>
          <a:stretch>
            <a:fillRect/>
          </a:stretch>
        </p:blipFill>
        <p:spPr>
          <a:xfrm>
            <a:off x="6466751" y="487850"/>
            <a:ext cx="2467825" cy="20565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
                                            <p:txEl>
                                              <p:pRg end="0" st="0"/>
                                            </p:txEl>
                                          </p:spTgt>
                                        </p:tgtEl>
                                        <p:attrNameLst>
                                          <p:attrName>style.visibility</p:attrName>
                                        </p:attrNameLst>
                                      </p:cBhvr>
                                      <p:to>
                                        <p:strVal val="visible"/>
                                      </p:to>
                                    </p:set>
                                    <p:anim calcmode="lin" valueType="num">
                                      <p:cBhvr additive="base">
                                        <p:cTn dur="1000"/>
                                        <p:tgtEl>
                                          <p:spTgt spid="67">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67">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
                                            <p:txEl>
                                              <p:pRg end="1" st="1"/>
                                            </p:txEl>
                                          </p:spTgt>
                                        </p:tgtEl>
                                        <p:attrNameLst>
                                          <p:attrName>style.visibility</p:attrName>
                                        </p:attrNameLst>
                                      </p:cBhvr>
                                      <p:to>
                                        <p:strVal val="visible"/>
                                      </p:to>
                                    </p:set>
                                    <p:anim calcmode="lin" valueType="num">
                                      <p:cBhvr additive="base">
                                        <p:cTn dur="1000"/>
                                        <p:tgtEl>
                                          <p:spTgt spid="67">
                                            <p:txEl>
                                              <p:pRg end="1" st="1"/>
                                            </p:txEl>
                                          </p:spTgt>
                                        </p:tgtEl>
                                        <p:attrNameLst>
                                          <p:attrName>ppt_w</p:attrName>
                                        </p:attrNameLst>
                                      </p:cBhvr>
                                      <p:tavLst>
                                        <p:tav fmla="" tm="0">
                                          <p:val>
                                            <p:strVal val="0"/>
                                          </p:val>
                                        </p:tav>
                                        <p:tav fmla="" tm="100000">
                                          <p:val>
                                            <p:strVal val="#ppt_w"/>
                                          </p:val>
                                        </p:tav>
                                      </p:tavLst>
                                    </p:anim>
                                    <p:anim calcmode="lin" valueType="num">
                                      <p:cBhvr additive="base">
                                        <p:cTn dur="1000"/>
                                        <p:tgtEl>
                                          <p:spTgt spid="67">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
                                            <p:txEl>
                                              <p:pRg end="2" st="2"/>
                                            </p:txEl>
                                          </p:spTgt>
                                        </p:tgtEl>
                                        <p:attrNameLst>
                                          <p:attrName>style.visibility</p:attrName>
                                        </p:attrNameLst>
                                      </p:cBhvr>
                                      <p:to>
                                        <p:strVal val="visible"/>
                                      </p:to>
                                    </p:set>
                                    <p:anim calcmode="lin" valueType="num">
                                      <p:cBhvr additive="base">
                                        <p:cTn dur="1000"/>
                                        <p:tgtEl>
                                          <p:spTgt spid="67">
                                            <p:txEl>
                                              <p:pRg end="2" st="2"/>
                                            </p:txEl>
                                          </p:spTgt>
                                        </p:tgtEl>
                                        <p:attrNameLst>
                                          <p:attrName>ppt_w</p:attrName>
                                        </p:attrNameLst>
                                      </p:cBhvr>
                                      <p:tavLst>
                                        <p:tav fmla="" tm="0">
                                          <p:val>
                                            <p:strVal val="0"/>
                                          </p:val>
                                        </p:tav>
                                        <p:tav fmla="" tm="100000">
                                          <p:val>
                                            <p:strVal val="#ppt_w"/>
                                          </p:val>
                                        </p:tav>
                                      </p:tavLst>
                                    </p:anim>
                                    <p:anim calcmode="lin" valueType="num">
                                      <p:cBhvr additive="base">
                                        <p:cTn dur="1000"/>
                                        <p:tgtEl>
                                          <p:spTgt spid="67">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
                                            <p:txEl>
                                              <p:pRg end="3" st="3"/>
                                            </p:txEl>
                                          </p:spTgt>
                                        </p:tgtEl>
                                        <p:attrNameLst>
                                          <p:attrName>style.visibility</p:attrName>
                                        </p:attrNameLst>
                                      </p:cBhvr>
                                      <p:to>
                                        <p:strVal val="visible"/>
                                      </p:to>
                                    </p:set>
                                    <p:anim calcmode="lin" valueType="num">
                                      <p:cBhvr additive="base">
                                        <p:cTn dur="1000"/>
                                        <p:tgtEl>
                                          <p:spTgt spid="67">
                                            <p:txEl>
                                              <p:pRg end="3" st="3"/>
                                            </p:txEl>
                                          </p:spTgt>
                                        </p:tgtEl>
                                        <p:attrNameLst>
                                          <p:attrName>ppt_w</p:attrName>
                                        </p:attrNameLst>
                                      </p:cBhvr>
                                      <p:tavLst>
                                        <p:tav fmla="" tm="0">
                                          <p:val>
                                            <p:strVal val="0"/>
                                          </p:val>
                                        </p:tav>
                                        <p:tav fmla="" tm="100000">
                                          <p:val>
                                            <p:strVal val="#ppt_w"/>
                                          </p:val>
                                        </p:tav>
                                      </p:tavLst>
                                    </p:anim>
                                    <p:anim calcmode="lin" valueType="num">
                                      <p:cBhvr additive="base">
                                        <p:cTn dur="1000"/>
                                        <p:tgtEl>
                                          <p:spTgt spid="67">
                                            <p:txEl>
                                              <p:pRg end="3" st="3"/>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
                                            <p:txEl>
                                              <p:pRg end="4" st="4"/>
                                            </p:txEl>
                                          </p:spTgt>
                                        </p:tgtEl>
                                        <p:attrNameLst>
                                          <p:attrName>style.visibility</p:attrName>
                                        </p:attrNameLst>
                                      </p:cBhvr>
                                      <p:to>
                                        <p:strVal val="visible"/>
                                      </p:to>
                                    </p:set>
                                    <p:anim calcmode="lin" valueType="num">
                                      <p:cBhvr additive="base">
                                        <p:cTn dur="1000"/>
                                        <p:tgtEl>
                                          <p:spTgt spid="67">
                                            <p:txEl>
                                              <p:pRg end="4" st="4"/>
                                            </p:txEl>
                                          </p:spTgt>
                                        </p:tgtEl>
                                        <p:attrNameLst>
                                          <p:attrName>ppt_w</p:attrName>
                                        </p:attrNameLst>
                                      </p:cBhvr>
                                      <p:tavLst>
                                        <p:tav fmla="" tm="0">
                                          <p:val>
                                            <p:strVal val="0"/>
                                          </p:val>
                                        </p:tav>
                                        <p:tav fmla="" tm="100000">
                                          <p:val>
                                            <p:strVal val="#ppt_w"/>
                                          </p:val>
                                        </p:tav>
                                      </p:tavLst>
                                    </p:anim>
                                    <p:anim calcmode="lin" valueType="num">
                                      <p:cBhvr additive="base">
                                        <p:cTn dur="1000"/>
                                        <p:tgtEl>
                                          <p:spTgt spid="67">
                                            <p:txEl>
                                              <p:pRg end="4" st="4"/>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
                                            <p:txEl>
                                              <p:pRg end="5" st="5"/>
                                            </p:txEl>
                                          </p:spTgt>
                                        </p:tgtEl>
                                        <p:attrNameLst>
                                          <p:attrName>style.visibility</p:attrName>
                                        </p:attrNameLst>
                                      </p:cBhvr>
                                      <p:to>
                                        <p:strVal val="visible"/>
                                      </p:to>
                                    </p:set>
                                    <p:anim calcmode="lin" valueType="num">
                                      <p:cBhvr additive="base">
                                        <p:cTn dur="1000"/>
                                        <p:tgtEl>
                                          <p:spTgt spid="67">
                                            <p:txEl>
                                              <p:pRg end="5" st="5"/>
                                            </p:txEl>
                                          </p:spTgt>
                                        </p:tgtEl>
                                        <p:attrNameLst>
                                          <p:attrName>ppt_w</p:attrName>
                                        </p:attrNameLst>
                                      </p:cBhvr>
                                      <p:tavLst>
                                        <p:tav fmla="" tm="0">
                                          <p:val>
                                            <p:strVal val="0"/>
                                          </p:val>
                                        </p:tav>
                                        <p:tav fmla="" tm="100000">
                                          <p:val>
                                            <p:strVal val="#ppt_w"/>
                                          </p:val>
                                        </p:tav>
                                      </p:tavLst>
                                    </p:anim>
                                    <p:anim calcmode="lin" valueType="num">
                                      <p:cBhvr additive="base">
                                        <p:cTn dur="1000"/>
                                        <p:tgtEl>
                                          <p:spTgt spid="67">
                                            <p:txEl>
                                              <p:pRg end="5" st="5"/>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
                                            <p:txEl>
                                              <p:pRg end="6" st="6"/>
                                            </p:txEl>
                                          </p:spTgt>
                                        </p:tgtEl>
                                        <p:attrNameLst>
                                          <p:attrName>style.visibility</p:attrName>
                                        </p:attrNameLst>
                                      </p:cBhvr>
                                      <p:to>
                                        <p:strVal val="visible"/>
                                      </p:to>
                                    </p:set>
                                    <p:anim calcmode="lin" valueType="num">
                                      <p:cBhvr additive="base">
                                        <p:cTn dur="1000"/>
                                        <p:tgtEl>
                                          <p:spTgt spid="67">
                                            <p:txEl>
                                              <p:pRg end="6" st="6"/>
                                            </p:txEl>
                                          </p:spTgt>
                                        </p:tgtEl>
                                        <p:attrNameLst>
                                          <p:attrName>ppt_w</p:attrName>
                                        </p:attrNameLst>
                                      </p:cBhvr>
                                      <p:tavLst>
                                        <p:tav fmla="" tm="0">
                                          <p:val>
                                            <p:strVal val="0"/>
                                          </p:val>
                                        </p:tav>
                                        <p:tav fmla="" tm="100000">
                                          <p:val>
                                            <p:strVal val="#ppt_w"/>
                                          </p:val>
                                        </p:tav>
                                      </p:tavLst>
                                    </p:anim>
                                    <p:anim calcmode="lin" valueType="num">
                                      <p:cBhvr additive="base">
                                        <p:cTn dur="1000"/>
                                        <p:tgtEl>
                                          <p:spTgt spid="67">
                                            <p:txEl>
                                              <p:pRg end="6" st="6"/>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7">
                                            <p:txEl>
                                              <p:pRg end="7" st="7"/>
                                            </p:txEl>
                                          </p:spTgt>
                                        </p:tgtEl>
                                        <p:attrNameLst>
                                          <p:attrName>style.visibility</p:attrName>
                                        </p:attrNameLst>
                                      </p:cBhvr>
                                      <p:to>
                                        <p:strVal val="visible"/>
                                      </p:to>
                                    </p:set>
                                    <p:anim calcmode="lin" valueType="num">
                                      <p:cBhvr additive="base">
                                        <p:cTn dur="1000"/>
                                        <p:tgtEl>
                                          <p:spTgt spid="67">
                                            <p:txEl>
                                              <p:pRg end="7" st="7"/>
                                            </p:txEl>
                                          </p:spTgt>
                                        </p:tgtEl>
                                        <p:attrNameLst>
                                          <p:attrName>ppt_w</p:attrName>
                                        </p:attrNameLst>
                                      </p:cBhvr>
                                      <p:tavLst>
                                        <p:tav fmla="" tm="0">
                                          <p:val>
                                            <p:strVal val="0"/>
                                          </p:val>
                                        </p:tav>
                                        <p:tav fmla="" tm="100000">
                                          <p:val>
                                            <p:strVal val="#ppt_w"/>
                                          </p:val>
                                        </p:tav>
                                      </p:tavLst>
                                    </p:anim>
                                    <p:anim calcmode="lin" valueType="num">
                                      <p:cBhvr additive="base">
                                        <p:cTn dur="1000"/>
                                        <p:tgtEl>
                                          <p:spTgt spid="67">
                                            <p:txEl>
                                              <p:pRg end="7" st="7"/>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pic>
        <p:nvPicPr>
          <p:cNvPr id="279" name="Google Shape;279;p32"/>
          <p:cNvPicPr preferRelativeResize="0"/>
          <p:nvPr/>
        </p:nvPicPr>
        <p:blipFill>
          <a:blip r:embed="rId3">
            <a:alphaModFix/>
          </a:blip>
          <a:stretch>
            <a:fillRect/>
          </a:stretch>
        </p:blipFill>
        <p:spPr>
          <a:xfrm>
            <a:off x="79625" y="63700"/>
            <a:ext cx="1869750" cy="660250"/>
          </a:xfrm>
          <a:prstGeom prst="rect">
            <a:avLst/>
          </a:prstGeom>
          <a:noFill/>
          <a:ln>
            <a:noFill/>
          </a:ln>
        </p:spPr>
      </p:pic>
      <p:sp>
        <p:nvSpPr>
          <p:cNvPr id="280" name="Google Shape;280;p32"/>
          <p:cNvSpPr txBox="1"/>
          <p:nvPr/>
        </p:nvSpPr>
        <p:spPr>
          <a:xfrm>
            <a:off x="9815900" y="306550"/>
            <a:ext cx="47700" cy="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2"/>
          <p:cNvSpPr txBox="1"/>
          <p:nvPr>
            <p:ph type="ctrTitle"/>
          </p:nvPr>
        </p:nvSpPr>
        <p:spPr>
          <a:xfrm>
            <a:off x="2176275" y="222050"/>
            <a:ext cx="6495600" cy="55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rgbClr val="FFFFFF"/>
                </a:solidFill>
              </a:rPr>
              <a:t>Know the Workflow of the Doctor UI!</a:t>
            </a:r>
            <a:endParaRPr sz="2700">
              <a:solidFill>
                <a:srgbClr val="FFFFFF"/>
              </a:solidFill>
            </a:endParaRPr>
          </a:p>
        </p:txBody>
      </p:sp>
      <p:sp>
        <p:nvSpPr>
          <p:cNvPr id="282" name="Google Shape;282;p32"/>
          <p:cNvSpPr txBox="1"/>
          <p:nvPr/>
        </p:nvSpPr>
        <p:spPr>
          <a:xfrm>
            <a:off x="2275300" y="272900"/>
            <a:ext cx="24579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Source Code Pro"/>
                <a:ea typeface="Source Code Pro"/>
                <a:cs typeface="Source Code Pro"/>
                <a:sym typeface="Source Code Pro"/>
              </a:rPr>
              <a:t>Future plans?</a:t>
            </a:r>
            <a:endParaRPr sz="2100">
              <a:latin typeface="Source Code Pro"/>
              <a:ea typeface="Source Code Pro"/>
              <a:cs typeface="Source Code Pro"/>
              <a:sym typeface="Source Code Pro"/>
            </a:endParaRPr>
          </a:p>
        </p:txBody>
      </p:sp>
      <p:pic>
        <p:nvPicPr>
          <p:cNvPr id="283" name="Google Shape;283;p32"/>
          <p:cNvPicPr preferRelativeResize="0"/>
          <p:nvPr/>
        </p:nvPicPr>
        <p:blipFill>
          <a:blip r:embed="rId4">
            <a:alphaModFix/>
          </a:blip>
          <a:stretch>
            <a:fillRect/>
          </a:stretch>
        </p:blipFill>
        <p:spPr>
          <a:xfrm>
            <a:off x="5656200" y="63700"/>
            <a:ext cx="3394875" cy="2715913"/>
          </a:xfrm>
          <a:prstGeom prst="rect">
            <a:avLst/>
          </a:prstGeom>
          <a:noFill/>
          <a:ln>
            <a:noFill/>
          </a:ln>
        </p:spPr>
      </p:pic>
      <p:sp>
        <p:nvSpPr>
          <p:cNvPr id="284" name="Google Shape;284;p32"/>
          <p:cNvSpPr txBox="1"/>
          <p:nvPr/>
        </p:nvSpPr>
        <p:spPr>
          <a:xfrm>
            <a:off x="224575" y="997625"/>
            <a:ext cx="7968000" cy="3679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Source Code Pro"/>
              <a:buAutoNum type="arabicPeriod"/>
            </a:pPr>
            <a:r>
              <a:rPr lang="en">
                <a:latin typeface="Source Code Pro"/>
                <a:ea typeface="Source Code Pro"/>
                <a:cs typeface="Source Code Pro"/>
                <a:sym typeface="Source Code Pro"/>
              </a:rPr>
              <a:t>A Camscanner plugin to take picture of </a:t>
            </a:r>
            <a:endParaRPr>
              <a:latin typeface="Source Code Pro"/>
              <a:ea typeface="Source Code Pro"/>
              <a:cs typeface="Source Code Pro"/>
              <a:sym typeface="Source Code Pro"/>
            </a:endParaRPr>
          </a:p>
          <a:p>
            <a:pPr indent="0" lvl="0" marL="457200" rtl="0" algn="l">
              <a:spcBef>
                <a:spcPts val="0"/>
              </a:spcBef>
              <a:spcAft>
                <a:spcPts val="0"/>
              </a:spcAft>
              <a:buNone/>
            </a:pPr>
            <a:r>
              <a:rPr lang="en">
                <a:latin typeface="Source Code Pro"/>
                <a:ea typeface="Source Code Pro"/>
                <a:cs typeface="Source Code Pro"/>
                <a:sym typeface="Source Code Pro"/>
              </a:rPr>
              <a:t>prescriptions and upload it to the </a:t>
            </a:r>
            <a:endParaRPr>
              <a:latin typeface="Source Code Pro"/>
              <a:ea typeface="Source Code Pro"/>
              <a:cs typeface="Source Code Pro"/>
              <a:sym typeface="Source Code Pro"/>
            </a:endParaRPr>
          </a:p>
          <a:p>
            <a:pPr indent="0" lvl="0" marL="457200" rtl="0" algn="l">
              <a:spcBef>
                <a:spcPts val="0"/>
              </a:spcBef>
              <a:spcAft>
                <a:spcPts val="0"/>
              </a:spcAft>
              <a:buNone/>
            </a:pPr>
            <a:r>
              <a:rPr lang="en">
                <a:latin typeface="Source Code Pro"/>
                <a:ea typeface="Source Code Pro"/>
                <a:cs typeface="Source Code Pro"/>
                <a:sym typeface="Source Code Pro"/>
              </a:rPr>
              <a:t>Consultations.</a:t>
            </a:r>
            <a:endParaRPr>
              <a:latin typeface="Source Code Pro"/>
              <a:ea typeface="Source Code Pro"/>
              <a:cs typeface="Source Code Pro"/>
              <a:sym typeface="Source Code Pro"/>
            </a:endParaRPr>
          </a:p>
          <a:p>
            <a:pPr indent="0" lvl="0" marL="457200" rtl="0" algn="l">
              <a:spcBef>
                <a:spcPts val="0"/>
              </a:spcBef>
              <a:spcAft>
                <a:spcPts val="0"/>
              </a:spcAft>
              <a:buNone/>
            </a:pPr>
            <a:r>
              <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AutoNum type="arabicPeriod"/>
            </a:pPr>
            <a:r>
              <a:rPr lang="en">
                <a:latin typeface="Source Code Pro"/>
                <a:ea typeface="Source Code Pro"/>
                <a:cs typeface="Source Code Pro"/>
                <a:sym typeface="Source Code Pro"/>
              </a:rPr>
              <a:t>Online Consultations, for example</a:t>
            </a:r>
            <a:endParaRPr>
              <a:latin typeface="Source Code Pro"/>
              <a:ea typeface="Source Code Pro"/>
              <a:cs typeface="Source Code Pro"/>
              <a:sym typeface="Source Code Pro"/>
            </a:endParaRPr>
          </a:p>
          <a:p>
            <a:pPr indent="0" lvl="0" marL="457200" rtl="0" algn="l">
              <a:spcBef>
                <a:spcPts val="0"/>
              </a:spcBef>
              <a:spcAft>
                <a:spcPts val="0"/>
              </a:spcAft>
              <a:buNone/>
            </a:pPr>
            <a:r>
              <a:rPr lang="en">
                <a:latin typeface="Source Code Pro"/>
                <a:ea typeface="Source Code Pro"/>
                <a:cs typeface="Source Code Pro"/>
                <a:sym typeface="Source Code Pro"/>
              </a:rPr>
              <a:t> modern day dermatologists.</a:t>
            </a:r>
            <a:endParaRPr>
              <a:latin typeface="Source Code Pro"/>
              <a:ea typeface="Source Code Pro"/>
              <a:cs typeface="Source Code Pro"/>
              <a:sym typeface="Source Code Pro"/>
            </a:endParaRPr>
          </a:p>
          <a:p>
            <a:pPr indent="0" lvl="0" marL="457200" rtl="0" algn="l">
              <a:spcBef>
                <a:spcPts val="0"/>
              </a:spcBef>
              <a:spcAft>
                <a:spcPts val="0"/>
              </a:spcAft>
              <a:buNone/>
            </a:pPr>
            <a:r>
              <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AutoNum type="arabicPeriod"/>
            </a:pPr>
            <a:r>
              <a:rPr lang="en">
                <a:latin typeface="Source Code Pro"/>
                <a:ea typeface="Source Code Pro"/>
                <a:cs typeface="Source Code Pro"/>
                <a:sym typeface="Source Code Pro"/>
              </a:rPr>
              <a:t>Directing a patient to a doctor </a:t>
            </a:r>
            <a:endParaRPr>
              <a:latin typeface="Source Code Pro"/>
              <a:ea typeface="Source Code Pro"/>
              <a:cs typeface="Source Code Pro"/>
              <a:sym typeface="Source Code Pro"/>
            </a:endParaRPr>
          </a:p>
          <a:p>
            <a:pPr indent="0" lvl="0" marL="457200" rtl="0" algn="l">
              <a:spcBef>
                <a:spcPts val="0"/>
              </a:spcBef>
              <a:spcAft>
                <a:spcPts val="0"/>
              </a:spcAft>
              <a:buNone/>
            </a:pPr>
            <a:r>
              <a:rPr lang="en">
                <a:latin typeface="Source Code Pro"/>
                <a:ea typeface="Source Code Pro"/>
                <a:cs typeface="Source Code Pro"/>
                <a:sym typeface="Source Code Pro"/>
              </a:rPr>
              <a:t>based on his/her symptoms.</a:t>
            </a:r>
            <a:endParaRPr>
              <a:latin typeface="Source Code Pro"/>
              <a:ea typeface="Source Code Pro"/>
              <a:cs typeface="Source Code Pro"/>
              <a:sym typeface="Source Code Pro"/>
            </a:endParaRPr>
          </a:p>
          <a:p>
            <a:pPr indent="0" lvl="0" marL="457200" rtl="0" algn="l">
              <a:spcBef>
                <a:spcPts val="0"/>
              </a:spcBef>
              <a:spcAft>
                <a:spcPts val="0"/>
              </a:spcAft>
              <a:buNone/>
            </a:pPr>
            <a:r>
              <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AutoNum type="arabicPeriod"/>
            </a:pPr>
            <a:r>
              <a:rPr lang="en">
                <a:latin typeface="Source Code Pro"/>
                <a:ea typeface="Source Code Pro"/>
                <a:cs typeface="Source Code Pro"/>
                <a:sym typeface="Source Code Pro"/>
              </a:rPr>
              <a:t>Booking tests like Blood tests, MRI etc.</a:t>
            </a:r>
            <a:endParaRPr>
              <a:latin typeface="Source Code Pro"/>
              <a:ea typeface="Source Code Pro"/>
              <a:cs typeface="Source Code Pro"/>
              <a:sym typeface="Source Code Pro"/>
            </a:endParaRPr>
          </a:p>
          <a:p>
            <a:pPr indent="0" lvl="0" marL="457200" rtl="0" algn="l">
              <a:spcBef>
                <a:spcPts val="0"/>
              </a:spcBef>
              <a:spcAft>
                <a:spcPts val="0"/>
              </a:spcAft>
              <a:buNone/>
            </a:pPr>
            <a:r>
              <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AutoNum type="arabicPeriod"/>
            </a:pPr>
            <a:r>
              <a:rPr lang="en">
                <a:latin typeface="Source Code Pro"/>
                <a:ea typeface="Source Code Pro"/>
                <a:cs typeface="Source Code Pro"/>
                <a:sym typeface="Source Code Pro"/>
              </a:rPr>
              <a:t>In-App medical store.</a:t>
            </a:r>
            <a:endParaRPr>
              <a:latin typeface="Source Code Pro"/>
              <a:ea typeface="Source Code Pro"/>
              <a:cs typeface="Source Code Pro"/>
              <a:sym typeface="Source Code Pro"/>
            </a:endParaRPr>
          </a:p>
          <a:p>
            <a:pPr indent="0" lvl="0" marL="457200" rtl="0" algn="l">
              <a:spcBef>
                <a:spcPts val="0"/>
              </a:spcBef>
              <a:spcAft>
                <a:spcPts val="0"/>
              </a:spcAft>
              <a:buNone/>
            </a:pPr>
            <a:r>
              <a:t/>
            </a:r>
            <a:endParaRPr>
              <a:latin typeface="Source Code Pro"/>
              <a:ea typeface="Source Code Pro"/>
              <a:cs typeface="Source Code Pro"/>
              <a:sym typeface="Source Code Pro"/>
            </a:endParaRPr>
          </a:p>
          <a:p>
            <a:pPr indent="0" lvl="0" marL="45720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mc:AlternateContent>
    <mc:Choice Requires="p14">
      <p:transition spd="slow" p14:dur="1000">
        <p14:gallery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4">
                                            <p:txEl>
                                              <p:pRg end="0" st="0"/>
                                            </p:txEl>
                                          </p:spTgt>
                                        </p:tgtEl>
                                        <p:attrNameLst>
                                          <p:attrName>style.visibility</p:attrName>
                                        </p:attrNameLst>
                                      </p:cBhvr>
                                      <p:to>
                                        <p:strVal val="visible"/>
                                      </p:to>
                                    </p:set>
                                    <p:anim calcmode="lin" valueType="num">
                                      <p:cBhvr additive="base">
                                        <p:cTn dur="1000"/>
                                        <p:tgtEl>
                                          <p:spTgt spid="284">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284">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4">
                                            <p:txEl>
                                              <p:pRg end="1" st="1"/>
                                            </p:txEl>
                                          </p:spTgt>
                                        </p:tgtEl>
                                        <p:attrNameLst>
                                          <p:attrName>style.visibility</p:attrName>
                                        </p:attrNameLst>
                                      </p:cBhvr>
                                      <p:to>
                                        <p:strVal val="visible"/>
                                      </p:to>
                                    </p:set>
                                    <p:anim calcmode="lin" valueType="num">
                                      <p:cBhvr additive="base">
                                        <p:cTn dur="1000"/>
                                        <p:tgtEl>
                                          <p:spTgt spid="284">
                                            <p:txEl>
                                              <p:pRg end="1" st="1"/>
                                            </p:txEl>
                                          </p:spTgt>
                                        </p:tgtEl>
                                        <p:attrNameLst>
                                          <p:attrName>ppt_w</p:attrName>
                                        </p:attrNameLst>
                                      </p:cBhvr>
                                      <p:tavLst>
                                        <p:tav fmla="" tm="0">
                                          <p:val>
                                            <p:strVal val="0"/>
                                          </p:val>
                                        </p:tav>
                                        <p:tav fmla="" tm="100000">
                                          <p:val>
                                            <p:strVal val="#ppt_w"/>
                                          </p:val>
                                        </p:tav>
                                      </p:tavLst>
                                    </p:anim>
                                    <p:anim calcmode="lin" valueType="num">
                                      <p:cBhvr additive="base">
                                        <p:cTn dur="1000"/>
                                        <p:tgtEl>
                                          <p:spTgt spid="284">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4">
                                            <p:txEl>
                                              <p:pRg end="2" st="2"/>
                                            </p:txEl>
                                          </p:spTgt>
                                        </p:tgtEl>
                                        <p:attrNameLst>
                                          <p:attrName>style.visibility</p:attrName>
                                        </p:attrNameLst>
                                      </p:cBhvr>
                                      <p:to>
                                        <p:strVal val="visible"/>
                                      </p:to>
                                    </p:set>
                                    <p:anim calcmode="lin" valueType="num">
                                      <p:cBhvr additive="base">
                                        <p:cTn dur="1000"/>
                                        <p:tgtEl>
                                          <p:spTgt spid="284">
                                            <p:txEl>
                                              <p:pRg end="2" st="2"/>
                                            </p:txEl>
                                          </p:spTgt>
                                        </p:tgtEl>
                                        <p:attrNameLst>
                                          <p:attrName>ppt_w</p:attrName>
                                        </p:attrNameLst>
                                      </p:cBhvr>
                                      <p:tavLst>
                                        <p:tav fmla="" tm="0">
                                          <p:val>
                                            <p:strVal val="0"/>
                                          </p:val>
                                        </p:tav>
                                        <p:tav fmla="" tm="100000">
                                          <p:val>
                                            <p:strVal val="#ppt_w"/>
                                          </p:val>
                                        </p:tav>
                                      </p:tavLst>
                                    </p:anim>
                                    <p:anim calcmode="lin" valueType="num">
                                      <p:cBhvr additive="base">
                                        <p:cTn dur="1000"/>
                                        <p:tgtEl>
                                          <p:spTgt spid="284">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4">
                                            <p:txEl>
                                              <p:pRg end="3" st="3"/>
                                            </p:txEl>
                                          </p:spTgt>
                                        </p:tgtEl>
                                        <p:attrNameLst>
                                          <p:attrName>style.visibility</p:attrName>
                                        </p:attrNameLst>
                                      </p:cBhvr>
                                      <p:to>
                                        <p:strVal val="visible"/>
                                      </p:to>
                                    </p:set>
                                    <p:anim calcmode="lin" valueType="num">
                                      <p:cBhvr additive="base">
                                        <p:cTn dur="1000"/>
                                        <p:tgtEl>
                                          <p:spTgt spid="284">
                                            <p:txEl>
                                              <p:pRg end="3" st="3"/>
                                            </p:txEl>
                                          </p:spTgt>
                                        </p:tgtEl>
                                        <p:attrNameLst>
                                          <p:attrName>ppt_w</p:attrName>
                                        </p:attrNameLst>
                                      </p:cBhvr>
                                      <p:tavLst>
                                        <p:tav fmla="" tm="0">
                                          <p:val>
                                            <p:strVal val="0"/>
                                          </p:val>
                                        </p:tav>
                                        <p:tav fmla="" tm="100000">
                                          <p:val>
                                            <p:strVal val="#ppt_w"/>
                                          </p:val>
                                        </p:tav>
                                      </p:tavLst>
                                    </p:anim>
                                    <p:anim calcmode="lin" valueType="num">
                                      <p:cBhvr additive="base">
                                        <p:cTn dur="1000"/>
                                        <p:tgtEl>
                                          <p:spTgt spid="284">
                                            <p:txEl>
                                              <p:pRg end="3" st="3"/>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4">
                                            <p:txEl>
                                              <p:pRg end="4" st="4"/>
                                            </p:txEl>
                                          </p:spTgt>
                                        </p:tgtEl>
                                        <p:attrNameLst>
                                          <p:attrName>style.visibility</p:attrName>
                                        </p:attrNameLst>
                                      </p:cBhvr>
                                      <p:to>
                                        <p:strVal val="visible"/>
                                      </p:to>
                                    </p:set>
                                    <p:anim calcmode="lin" valueType="num">
                                      <p:cBhvr additive="base">
                                        <p:cTn dur="1000"/>
                                        <p:tgtEl>
                                          <p:spTgt spid="284">
                                            <p:txEl>
                                              <p:pRg end="4" st="4"/>
                                            </p:txEl>
                                          </p:spTgt>
                                        </p:tgtEl>
                                        <p:attrNameLst>
                                          <p:attrName>ppt_w</p:attrName>
                                        </p:attrNameLst>
                                      </p:cBhvr>
                                      <p:tavLst>
                                        <p:tav fmla="" tm="0">
                                          <p:val>
                                            <p:strVal val="0"/>
                                          </p:val>
                                        </p:tav>
                                        <p:tav fmla="" tm="100000">
                                          <p:val>
                                            <p:strVal val="#ppt_w"/>
                                          </p:val>
                                        </p:tav>
                                      </p:tavLst>
                                    </p:anim>
                                    <p:anim calcmode="lin" valueType="num">
                                      <p:cBhvr additive="base">
                                        <p:cTn dur="1000"/>
                                        <p:tgtEl>
                                          <p:spTgt spid="284">
                                            <p:txEl>
                                              <p:pRg end="4" st="4"/>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4">
                                            <p:txEl>
                                              <p:pRg end="5" st="5"/>
                                            </p:txEl>
                                          </p:spTgt>
                                        </p:tgtEl>
                                        <p:attrNameLst>
                                          <p:attrName>style.visibility</p:attrName>
                                        </p:attrNameLst>
                                      </p:cBhvr>
                                      <p:to>
                                        <p:strVal val="visible"/>
                                      </p:to>
                                    </p:set>
                                    <p:anim calcmode="lin" valueType="num">
                                      <p:cBhvr additive="base">
                                        <p:cTn dur="1000"/>
                                        <p:tgtEl>
                                          <p:spTgt spid="284">
                                            <p:txEl>
                                              <p:pRg end="5" st="5"/>
                                            </p:txEl>
                                          </p:spTgt>
                                        </p:tgtEl>
                                        <p:attrNameLst>
                                          <p:attrName>ppt_w</p:attrName>
                                        </p:attrNameLst>
                                      </p:cBhvr>
                                      <p:tavLst>
                                        <p:tav fmla="" tm="0">
                                          <p:val>
                                            <p:strVal val="0"/>
                                          </p:val>
                                        </p:tav>
                                        <p:tav fmla="" tm="100000">
                                          <p:val>
                                            <p:strVal val="#ppt_w"/>
                                          </p:val>
                                        </p:tav>
                                      </p:tavLst>
                                    </p:anim>
                                    <p:anim calcmode="lin" valueType="num">
                                      <p:cBhvr additive="base">
                                        <p:cTn dur="1000"/>
                                        <p:tgtEl>
                                          <p:spTgt spid="284">
                                            <p:txEl>
                                              <p:pRg end="5" st="5"/>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4">
                                            <p:txEl>
                                              <p:pRg end="6" st="6"/>
                                            </p:txEl>
                                          </p:spTgt>
                                        </p:tgtEl>
                                        <p:attrNameLst>
                                          <p:attrName>style.visibility</p:attrName>
                                        </p:attrNameLst>
                                      </p:cBhvr>
                                      <p:to>
                                        <p:strVal val="visible"/>
                                      </p:to>
                                    </p:set>
                                    <p:anim calcmode="lin" valueType="num">
                                      <p:cBhvr additive="base">
                                        <p:cTn dur="1000"/>
                                        <p:tgtEl>
                                          <p:spTgt spid="284">
                                            <p:txEl>
                                              <p:pRg end="6" st="6"/>
                                            </p:txEl>
                                          </p:spTgt>
                                        </p:tgtEl>
                                        <p:attrNameLst>
                                          <p:attrName>ppt_w</p:attrName>
                                        </p:attrNameLst>
                                      </p:cBhvr>
                                      <p:tavLst>
                                        <p:tav fmla="" tm="0">
                                          <p:val>
                                            <p:strVal val="0"/>
                                          </p:val>
                                        </p:tav>
                                        <p:tav fmla="" tm="100000">
                                          <p:val>
                                            <p:strVal val="#ppt_w"/>
                                          </p:val>
                                        </p:tav>
                                      </p:tavLst>
                                    </p:anim>
                                    <p:anim calcmode="lin" valueType="num">
                                      <p:cBhvr additive="base">
                                        <p:cTn dur="1000"/>
                                        <p:tgtEl>
                                          <p:spTgt spid="284">
                                            <p:txEl>
                                              <p:pRg end="6" st="6"/>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4">
                                            <p:txEl>
                                              <p:pRg end="7" st="7"/>
                                            </p:txEl>
                                          </p:spTgt>
                                        </p:tgtEl>
                                        <p:attrNameLst>
                                          <p:attrName>style.visibility</p:attrName>
                                        </p:attrNameLst>
                                      </p:cBhvr>
                                      <p:to>
                                        <p:strVal val="visible"/>
                                      </p:to>
                                    </p:set>
                                    <p:anim calcmode="lin" valueType="num">
                                      <p:cBhvr additive="base">
                                        <p:cTn dur="1000"/>
                                        <p:tgtEl>
                                          <p:spTgt spid="284">
                                            <p:txEl>
                                              <p:pRg end="7" st="7"/>
                                            </p:txEl>
                                          </p:spTgt>
                                        </p:tgtEl>
                                        <p:attrNameLst>
                                          <p:attrName>ppt_w</p:attrName>
                                        </p:attrNameLst>
                                      </p:cBhvr>
                                      <p:tavLst>
                                        <p:tav fmla="" tm="0">
                                          <p:val>
                                            <p:strVal val="0"/>
                                          </p:val>
                                        </p:tav>
                                        <p:tav fmla="" tm="100000">
                                          <p:val>
                                            <p:strVal val="#ppt_w"/>
                                          </p:val>
                                        </p:tav>
                                      </p:tavLst>
                                    </p:anim>
                                    <p:anim calcmode="lin" valueType="num">
                                      <p:cBhvr additive="base">
                                        <p:cTn dur="1000"/>
                                        <p:tgtEl>
                                          <p:spTgt spid="284">
                                            <p:txEl>
                                              <p:pRg end="7" st="7"/>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4">
                                            <p:txEl>
                                              <p:pRg end="8" st="8"/>
                                            </p:txEl>
                                          </p:spTgt>
                                        </p:tgtEl>
                                        <p:attrNameLst>
                                          <p:attrName>style.visibility</p:attrName>
                                        </p:attrNameLst>
                                      </p:cBhvr>
                                      <p:to>
                                        <p:strVal val="visible"/>
                                      </p:to>
                                    </p:set>
                                    <p:anim calcmode="lin" valueType="num">
                                      <p:cBhvr additive="base">
                                        <p:cTn dur="1000"/>
                                        <p:tgtEl>
                                          <p:spTgt spid="284">
                                            <p:txEl>
                                              <p:pRg end="8" st="8"/>
                                            </p:txEl>
                                          </p:spTgt>
                                        </p:tgtEl>
                                        <p:attrNameLst>
                                          <p:attrName>ppt_w</p:attrName>
                                        </p:attrNameLst>
                                      </p:cBhvr>
                                      <p:tavLst>
                                        <p:tav fmla="" tm="0">
                                          <p:val>
                                            <p:strVal val="0"/>
                                          </p:val>
                                        </p:tav>
                                        <p:tav fmla="" tm="100000">
                                          <p:val>
                                            <p:strVal val="#ppt_w"/>
                                          </p:val>
                                        </p:tav>
                                      </p:tavLst>
                                    </p:anim>
                                    <p:anim calcmode="lin" valueType="num">
                                      <p:cBhvr additive="base">
                                        <p:cTn dur="1000"/>
                                        <p:tgtEl>
                                          <p:spTgt spid="284">
                                            <p:txEl>
                                              <p:pRg end="8" st="8"/>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4">
                                            <p:txEl>
                                              <p:pRg end="9" st="9"/>
                                            </p:txEl>
                                          </p:spTgt>
                                        </p:tgtEl>
                                        <p:attrNameLst>
                                          <p:attrName>style.visibility</p:attrName>
                                        </p:attrNameLst>
                                      </p:cBhvr>
                                      <p:to>
                                        <p:strVal val="visible"/>
                                      </p:to>
                                    </p:set>
                                    <p:anim calcmode="lin" valueType="num">
                                      <p:cBhvr additive="base">
                                        <p:cTn dur="1000"/>
                                        <p:tgtEl>
                                          <p:spTgt spid="284">
                                            <p:txEl>
                                              <p:pRg end="9" st="9"/>
                                            </p:txEl>
                                          </p:spTgt>
                                        </p:tgtEl>
                                        <p:attrNameLst>
                                          <p:attrName>ppt_w</p:attrName>
                                        </p:attrNameLst>
                                      </p:cBhvr>
                                      <p:tavLst>
                                        <p:tav fmla="" tm="0">
                                          <p:val>
                                            <p:strVal val="0"/>
                                          </p:val>
                                        </p:tav>
                                        <p:tav fmla="" tm="100000">
                                          <p:val>
                                            <p:strVal val="#ppt_w"/>
                                          </p:val>
                                        </p:tav>
                                      </p:tavLst>
                                    </p:anim>
                                    <p:anim calcmode="lin" valueType="num">
                                      <p:cBhvr additive="base">
                                        <p:cTn dur="1000"/>
                                        <p:tgtEl>
                                          <p:spTgt spid="284">
                                            <p:txEl>
                                              <p:pRg end="9" st="9"/>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4">
                                            <p:txEl>
                                              <p:pRg end="10" st="10"/>
                                            </p:txEl>
                                          </p:spTgt>
                                        </p:tgtEl>
                                        <p:attrNameLst>
                                          <p:attrName>style.visibility</p:attrName>
                                        </p:attrNameLst>
                                      </p:cBhvr>
                                      <p:to>
                                        <p:strVal val="visible"/>
                                      </p:to>
                                    </p:set>
                                    <p:anim calcmode="lin" valueType="num">
                                      <p:cBhvr additive="base">
                                        <p:cTn dur="1000"/>
                                        <p:tgtEl>
                                          <p:spTgt spid="284">
                                            <p:txEl>
                                              <p:pRg end="10" st="10"/>
                                            </p:txEl>
                                          </p:spTgt>
                                        </p:tgtEl>
                                        <p:attrNameLst>
                                          <p:attrName>ppt_w</p:attrName>
                                        </p:attrNameLst>
                                      </p:cBhvr>
                                      <p:tavLst>
                                        <p:tav fmla="" tm="0">
                                          <p:val>
                                            <p:strVal val="0"/>
                                          </p:val>
                                        </p:tav>
                                        <p:tav fmla="" tm="100000">
                                          <p:val>
                                            <p:strVal val="#ppt_w"/>
                                          </p:val>
                                        </p:tav>
                                      </p:tavLst>
                                    </p:anim>
                                    <p:anim calcmode="lin" valueType="num">
                                      <p:cBhvr additive="base">
                                        <p:cTn dur="1000"/>
                                        <p:tgtEl>
                                          <p:spTgt spid="284">
                                            <p:txEl>
                                              <p:pRg end="10" st="1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4">
                                            <p:txEl>
                                              <p:pRg end="11" st="11"/>
                                            </p:txEl>
                                          </p:spTgt>
                                        </p:tgtEl>
                                        <p:attrNameLst>
                                          <p:attrName>style.visibility</p:attrName>
                                        </p:attrNameLst>
                                      </p:cBhvr>
                                      <p:to>
                                        <p:strVal val="visible"/>
                                      </p:to>
                                    </p:set>
                                    <p:anim calcmode="lin" valueType="num">
                                      <p:cBhvr additive="base">
                                        <p:cTn dur="1000"/>
                                        <p:tgtEl>
                                          <p:spTgt spid="284">
                                            <p:txEl>
                                              <p:pRg end="11" st="11"/>
                                            </p:txEl>
                                          </p:spTgt>
                                        </p:tgtEl>
                                        <p:attrNameLst>
                                          <p:attrName>ppt_w</p:attrName>
                                        </p:attrNameLst>
                                      </p:cBhvr>
                                      <p:tavLst>
                                        <p:tav fmla="" tm="0">
                                          <p:val>
                                            <p:strVal val="0"/>
                                          </p:val>
                                        </p:tav>
                                        <p:tav fmla="" tm="100000">
                                          <p:val>
                                            <p:strVal val="#ppt_w"/>
                                          </p:val>
                                        </p:tav>
                                      </p:tavLst>
                                    </p:anim>
                                    <p:anim calcmode="lin" valueType="num">
                                      <p:cBhvr additive="base">
                                        <p:cTn dur="1000"/>
                                        <p:tgtEl>
                                          <p:spTgt spid="284">
                                            <p:txEl>
                                              <p:pRg end="11" st="1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4">
                                            <p:txEl>
                                              <p:pRg end="12" st="12"/>
                                            </p:txEl>
                                          </p:spTgt>
                                        </p:tgtEl>
                                        <p:attrNameLst>
                                          <p:attrName>style.visibility</p:attrName>
                                        </p:attrNameLst>
                                      </p:cBhvr>
                                      <p:to>
                                        <p:strVal val="visible"/>
                                      </p:to>
                                    </p:set>
                                    <p:anim calcmode="lin" valueType="num">
                                      <p:cBhvr additive="base">
                                        <p:cTn dur="1000"/>
                                        <p:tgtEl>
                                          <p:spTgt spid="284">
                                            <p:txEl>
                                              <p:pRg end="12" st="12"/>
                                            </p:txEl>
                                          </p:spTgt>
                                        </p:tgtEl>
                                        <p:attrNameLst>
                                          <p:attrName>ppt_w</p:attrName>
                                        </p:attrNameLst>
                                      </p:cBhvr>
                                      <p:tavLst>
                                        <p:tav fmla="" tm="0">
                                          <p:val>
                                            <p:strVal val="0"/>
                                          </p:val>
                                        </p:tav>
                                        <p:tav fmla="" tm="100000">
                                          <p:val>
                                            <p:strVal val="#ppt_w"/>
                                          </p:val>
                                        </p:tav>
                                      </p:tavLst>
                                    </p:anim>
                                    <p:anim calcmode="lin" valueType="num">
                                      <p:cBhvr additive="base">
                                        <p:cTn dur="1000"/>
                                        <p:tgtEl>
                                          <p:spTgt spid="284">
                                            <p:txEl>
                                              <p:pRg end="12" st="12"/>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4">
                                            <p:txEl>
                                              <p:pRg end="13" st="13"/>
                                            </p:txEl>
                                          </p:spTgt>
                                        </p:tgtEl>
                                        <p:attrNameLst>
                                          <p:attrName>style.visibility</p:attrName>
                                        </p:attrNameLst>
                                      </p:cBhvr>
                                      <p:to>
                                        <p:strVal val="visible"/>
                                      </p:to>
                                    </p:set>
                                    <p:anim calcmode="lin" valueType="num">
                                      <p:cBhvr additive="base">
                                        <p:cTn dur="1000"/>
                                        <p:tgtEl>
                                          <p:spTgt spid="284">
                                            <p:txEl>
                                              <p:pRg end="13" st="13"/>
                                            </p:txEl>
                                          </p:spTgt>
                                        </p:tgtEl>
                                        <p:attrNameLst>
                                          <p:attrName>ppt_w</p:attrName>
                                        </p:attrNameLst>
                                      </p:cBhvr>
                                      <p:tavLst>
                                        <p:tav fmla="" tm="0">
                                          <p:val>
                                            <p:strVal val="0"/>
                                          </p:val>
                                        </p:tav>
                                        <p:tav fmla="" tm="100000">
                                          <p:val>
                                            <p:strVal val="#ppt_w"/>
                                          </p:val>
                                        </p:tav>
                                      </p:tavLst>
                                    </p:anim>
                                    <p:anim calcmode="lin" valueType="num">
                                      <p:cBhvr additive="base">
                                        <p:cTn dur="1000"/>
                                        <p:tgtEl>
                                          <p:spTgt spid="284">
                                            <p:txEl>
                                              <p:pRg end="13" st="13"/>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4">
                                            <p:txEl>
                                              <p:pRg end="14" st="14"/>
                                            </p:txEl>
                                          </p:spTgt>
                                        </p:tgtEl>
                                        <p:attrNameLst>
                                          <p:attrName>style.visibility</p:attrName>
                                        </p:attrNameLst>
                                      </p:cBhvr>
                                      <p:to>
                                        <p:strVal val="visible"/>
                                      </p:to>
                                    </p:set>
                                    <p:anim calcmode="lin" valueType="num">
                                      <p:cBhvr additive="base">
                                        <p:cTn dur="1000"/>
                                        <p:tgtEl>
                                          <p:spTgt spid="284">
                                            <p:txEl>
                                              <p:pRg end="14" st="14"/>
                                            </p:txEl>
                                          </p:spTgt>
                                        </p:tgtEl>
                                        <p:attrNameLst>
                                          <p:attrName>ppt_w</p:attrName>
                                        </p:attrNameLst>
                                      </p:cBhvr>
                                      <p:tavLst>
                                        <p:tav fmla="" tm="0">
                                          <p:val>
                                            <p:strVal val="0"/>
                                          </p:val>
                                        </p:tav>
                                        <p:tav fmla="" tm="100000">
                                          <p:val>
                                            <p:strVal val="#ppt_w"/>
                                          </p:val>
                                        </p:tav>
                                      </p:tavLst>
                                    </p:anim>
                                    <p:anim calcmode="lin" valueType="num">
                                      <p:cBhvr additive="base">
                                        <p:cTn dur="1000"/>
                                        <p:tgtEl>
                                          <p:spTgt spid="284">
                                            <p:txEl>
                                              <p:pRg end="14" st="14"/>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Google Shape;289;p33"/>
          <p:cNvPicPr preferRelativeResize="0"/>
          <p:nvPr/>
        </p:nvPicPr>
        <p:blipFill>
          <a:blip r:embed="rId3">
            <a:alphaModFix/>
          </a:blip>
          <a:stretch>
            <a:fillRect/>
          </a:stretch>
        </p:blipFill>
        <p:spPr>
          <a:xfrm>
            <a:off x="79625" y="63700"/>
            <a:ext cx="1869750" cy="660250"/>
          </a:xfrm>
          <a:prstGeom prst="rect">
            <a:avLst/>
          </a:prstGeom>
          <a:noFill/>
          <a:ln>
            <a:noFill/>
          </a:ln>
        </p:spPr>
      </p:pic>
      <p:sp>
        <p:nvSpPr>
          <p:cNvPr id="290" name="Google Shape;290;p33"/>
          <p:cNvSpPr txBox="1"/>
          <p:nvPr/>
        </p:nvSpPr>
        <p:spPr>
          <a:xfrm>
            <a:off x="9815900" y="306550"/>
            <a:ext cx="47700" cy="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3"/>
          <p:cNvSpPr txBox="1"/>
          <p:nvPr>
            <p:ph type="ctrTitle"/>
          </p:nvPr>
        </p:nvSpPr>
        <p:spPr>
          <a:xfrm>
            <a:off x="2176275" y="222050"/>
            <a:ext cx="6495600" cy="55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rgbClr val="FFFFFF"/>
                </a:solidFill>
              </a:rPr>
              <a:t>Know the Workflow of the Doctor UI!</a:t>
            </a:r>
            <a:endParaRPr sz="2700">
              <a:solidFill>
                <a:srgbClr val="FFFFFF"/>
              </a:solidFill>
            </a:endParaRPr>
          </a:p>
        </p:txBody>
      </p:sp>
      <p:sp>
        <p:nvSpPr>
          <p:cNvPr id="292" name="Google Shape;292;p33"/>
          <p:cNvSpPr txBox="1"/>
          <p:nvPr/>
        </p:nvSpPr>
        <p:spPr>
          <a:xfrm>
            <a:off x="3154275" y="3973300"/>
            <a:ext cx="4001700" cy="4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hlink"/>
                </a:solidFill>
                <a:latin typeface="Source Code Pro"/>
                <a:ea typeface="Source Code Pro"/>
                <a:cs typeface="Source Code Pro"/>
                <a:sym typeface="Source Code Pro"/>
                <a:hlinkClick r:id="rId4"/>
              </a:rPr>
              <a:t>The official firebase pricing link!</a:t>
            </a:r>
            <a:endParaRPr b="1">
              <a:latin typeface="Source Code Pro"/>
              <a:ea typeface="Source Code Pro"/>
              <a:cs typeface="Source Code Pro"/>
              <a:sym typeface="Source Code Pro"/>
            </a:endParaRPr>
          </a:p>
        </p:txBody>
      </p:sp>
      <p:pic>
        <p:nvPicPr>
          <p:cNvPr id="293" name="Google Shape;293;p33"/>
          <p:cNvPicPr preferRelativeResize="0"/>
          <p:nvPr/>
        </p:nvPicPr>
        <p:blipFill>
          <a:blip r:embed="rId5">
            <a:alphaModFix/>
          </a:blip>
          <a:stretch>
            <a:fillRect/>
          </a:stretch>
        </p:blipFill>
        <p:spPr>
          <a:xfrm>
            <a:off x="1196275" y="892400"/>
            <a:ext cx="6957299" cy="2391574"/>
          </a:xfrm>
          <a:prstGeom prst="rect">
            <a:avLst/>
          </a:prstGeom>
          <a:noFill/>
          <a:ln>
            <a:noFill/>
          </a:ln>
        </p:spPr>
      </p:pic>
      <p:sp>
        <p:nvSpPr>
          <p:cNvPr id="294" name="Google Shape;294;p33"/>
          <p:cNvSpPr txBox="1"/>
          <p:nvPr/>
        </p:nvSpPr>
        <p:spPr>
          <a:xfrm>
            <a:off x="2712100" y="259125"/>
            <a:ext cx="3653700" cy="4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Source Code Pro"/>
                <a:ea typeface="Source Code Pro"/>
                <a:cs typeface="Source Code Pro"/>
                <a:sym typeface="Source Code Pro"/>
              </a:rPr>
              <a:t>Cloud Pricing!</a:t>
            </a:r>
            <a:endParaRPr sz="2300">
              <a:latin typeface="Source Code Pro"/>
              <a:ea typeface="Source Code Pro"/>
              <a:cs typeface="Source Code Pro"/>
              <a:sym typeface="Source Code Pro"/>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p34"/>
          <p:cNvPicPr preferRelativeResize="0"/>
          <p:nvPr/>
        </p:nvPicPr>
        <p:blipFill>
          <a:blip r:embed="rId3">
            <a:alphaModFix/>
          </a:blip>
          <a:stretch>
            <a:fillRect/>
          </a:stretch>
        </p:blipFill>
        <p:spPr>
          <a:xfrm>
            <a:off x="79625" y="63700"/>
            <a:ext cx="1869750" cy="660250"/>
          </a:xfrm>
          <a:prstGeom prst="rect">
            <a:avLst/>
          </a:prstGeom>
          <a:noFill/>
          <a:ln>
            <a:noFill/>
          </a:ln>
        </p:spPr>
      </p:pic>
      <p:sp>
        <p:nvSpPr>
          <p:cNvPr id="300" name="Google Shape;300;p34"/>
          <p:cNvSpPr txBox="1"/>
          <p:nvPr/>
        </p:nvSpPr>
        <p:spPr>
          <a:xfrm>
            <a:off x="9815900" y="306550"/>
            <a:ext cx="47700" cy="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4"/>
          <p:cNvSpPr txBox="1"/>
          <p:nvPr>
            <p:ph type="ctrTitle"/>
          </p:nvPr>
        </p:nvSpPr>
        <p:spPr>
          <a:xfrm>
            <a:off x="2176275" y="222050"/>
            <a:ext cx="6495600" cy="55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rgbClr val="FFFFFF"/>
                </a:solidFill>
              </a:rPr>
              <a:t>Know the Workflow of the Doctor UI!</a:t>
            </a:r>
            <a:endParaRPr sz="2700">
              <a:solidFill>
                <a:srgbClr val="FFFFFF"/>
              </a:solidFill>
            </a:endParaRPr>
          </a:p>
        </p:txBody>
      </p:sp>
      <p:pic>
        <p:nvPicPr>
          <p:cNvPr id="302" name="Google Shape;302;p34"/>
          <p:cNvPicPr preferRelativeResize="0"/>
          <p:nvPr/>
        </p:nvPicPr>
        <p:blipFill>
          <a:blip r:embed="rId4">
            <a:alphaModFix/>
          </a:blip>
          <a:stretch>
            <a:fillRect/>
          </a:stretch>
        </p:blipFill>
        <p:spPr>
          <a:xfrm>
            <a:off x="2176275" y="370150"/>
            <a:ext cx="5981700" cy="2990850"/>
          </a:xfrm>
          <a:prstGeom prst="rect">
            <a:avLst/>
          </a:prstGeom>
          <a:noFill/>
          <a:ln>
            <a:noFill/>
          </a:ln>
        </p:spPr>
      </p:pic>
      <p:sp>
        <p:nvSpPr>
          <p:cNvPr id="303" name="Google Shape;303;p34"/>
          <p:cNvSpPr txBox="1"/>
          <p:nvPr/>
        </p:nvSpPr>
        <p:spPr>
          <a:xfrm>
            <a:off x="1455375" y="3964500"/>
            <a:ext cx="36795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Source Code Pro"/>
                <a:ea typeface="Source Code Pro"/>
                <a:cs typeface="Source Code Pro"/>
                <a:sym typeface="Source Code Pro"/>
              </a:rPr>
              <a:t>Questions peeps???</a:t>
            </a:r>
            <a:endParaRPr sz="2400">
              <a:latin typeface="Source Code Pro"/>
              <a:ea typeface="Source Code Pro"/>
              <a:cs typeface="Source Code Pro"/>
              <a:sym typeface="Source Code Pro"/>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159475" y="105075"/>
            <a:ext cx="1869750" cy="660250"/>
          </a:xfrm>
          <a:prstGeom prst="rect">
            <a:avLst/>
          </a:prstGeom>
          <a:noFill/>
          <a:ln>
            <a:noFill/>
          </a:ln>
        </p:spPr>
      </p:pic>
      <p:sp>
        <p:nvSpPr>
          <p:cNvPr id="74" name="Google Shape;74;p15"/>
          <p:cNvSpPr txBox="1"/>
          <p:nvPr>
            <p:ph type="ctrTitle"/>
          </p:nvPr>
        </p:nvSpPr>
        <p:spPr>
          <a:xfrm>
            <a:off x="2126200" y="146450"/>
            <a:ext cx="5780400" cy="57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i="1" lang="en" sz="2800"/>
              <a:t>Why is there a need for an app?</a:t>
            </a:r>
            <a:endParaRPr b="1" i="1" sz="2500"/>
          </a:p>
        </p:txBody>
      </p:sp>
      <p:sp>
        <p:nvSpPr>
          <p:cNvPr id="75" name="Google Shape;75;p15"/>
          <p:cNvSpPr txBox="1"/>
          <p:nvPr/>
        </p:nvSpPr>
        <p:spPr>
          <a:xfrm>
            <a:off x="9815900" y="306550"/>
            <a:ext cx="47700" cy="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nvSpPr>
        <p:spPr>
          <a:xfrm>
            <a:off x="159475" y="1310425"/>
            <a:ext cx="8105400" cy="35193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AutoNum type="arabicPeriod"/>
            </a:pPr>
            <a:r>
              <a:rPr b="1" i="1" lang="en" sz="1900"/>
              <a:t>Taking appointment is a tedious process.</a:t>
            </a:r>
            <a:endParaRPr b="1" i="1" sz="1900"/>
          </a:p>
          <a:p>
            <a:pPr indent="0" lvl="0" marL="457200" rtl="0" algn="l">
              <a:spcBef>
                <a:spcPts val="0"/>
              </a:spcBef>
              <a:spcAft>
                <a:spcPts val="0"/>
              </a:spcAft>
              <a:buNone/>
            </a:pPr>
            <a:r>
              <a:t/>
            </a:r>
            <a:endParaRPr b="1" i="1" sz="1900"/>
          </a:p>
          <a:p>
            <a:pPr indent="-349250" lvl="0" marL="457200" rtl="0" algn="l">
              <a:spcBef>
                <a:spcPts val="0"/>
              </a:spcBef>
              <a:spcAft>
                <a:spcPts val="0"/>
              </a:spcAft>
              <a:buSzPts val="1900"/>
              <a:buAutoNum type="arabicPeriod"/>
            </a:pPr>
            <a:r>
              <a:rPr b="1" i="1" lang="en" sz="1900"/>
              <a:t>Traditionally, taking appointments is nowhere close to following the norms of </a:t>
            </a:r>
            <a:r>
              <a:rPr b="1" i="1" lang="en" sz="1900"/>
              <a:t>social distancing</a:t>
            </a:r>
            <a:r>
              <a:rPr b="1" i="1" lang="en" sz="1900"/>
              <a:t>!</a:t>
            </a:r>
            <a:endParaRPr b="1" i="1" sz="1900"/>
          </a:p>
          <a:p>
            <a:pPr indent="0" lvl="0" marL="457200" rtl="0" algn="l">
              <a:spcBef>
                <a:spcPts val="0"/>
              </a:spcBef>
              <a:spcAft>
                <a:spcPts val="0"/>
              </a:spcAft>
              <a:buNone/>
            </a:pPr>
            <a:r>
              <a:t/>
            </a:r>
            <a:endParaRPr b="1" i="1" sz="1900"/>
          </a:p>
          <a:p>
            <a:pPr indent="-349250" lvl="0" marL="457200" rtl="0" algn="l">
              <a:spcBef>
                <a:spcPts val="0"/>
              </a:spcBef>
              <a:spcAft>
                <a:spcPts val="0"/>
              </a:spcAft>
              <a:buSzPts val="1900"/>
              <a:buAutoNum type="arabicPeriod"/>
            </a:pPr>
            <a:r>
              <a:rPr b="1" i="1" lang="en" sz="1900"/>
              <a:t>Patients still need to carry a lot of paperwork and keep it safely which is very </a:t>
            </a:r>
            <a:r>
              <a:rPr b="1" i="1" lang="en" sz="1900"/>
              <a:t>risk-prone</a:t>
            </a:r>
            <a:r>
              <a:rPr b="1" i="1" lang="en" sz="1900"/>
              <a:t>.</a:t>
            </a:r>
            <a:endParaRPr b="1" i="1" sz="1900"/>
          </a:p>
          <a:p>
            <a:pPr indent="0" lvl="0" marL="457200" rtl="0" algn="l">
              <a:spcBef>
                <a:spcPts val="0"/>
              </a:spcBef>
              <a:spcAft>
                <a:spcPts val="0"/>
              </a:spcAft>
              <a:buNone/>
            </a:pPr>
            <a:r>
              <a:t/>
            </a:r>
            <a:endParaRPr b="1" i="1" sz="1900"/>
          </a:p>
          <a:p>
            <a:pPr indent="-349250" lvl="0" marL="457200" rtl="0" algn="l">
              <a:spcBef>
                <a:spcPts val="0"/>
              </a:spcBef>
              <a:spcAft>
                <a:spcPts val="0"/>
              </a:spcAft>
              <a:buSzPts val="1900"/>
              <a:buAutoNum type="arabicPeriod"/>
            </a:pPr>
            <a:r>
              <a:rPr b="1" i="1" lang="en" sz="1900"/>
              <a:t>How does a patient keep a track of his/her bills?</a:t>
            </a:r>
            <a:endParaRPr b="1" i="1" sz="1900"/>
          </a:p>
          <a:p>
            <a:pPr indent="0" lvl="0" marL="457200" rtl="0" algn="l">
              <a:spcBef>
                <a:spcPts val="0"/>
              </a:spcBef>
              <a:spcAft>
                <a:spcPts val="0"/>
              </a:spcAft>
              <a:buNone/>
            </a:pPr>
            <a:r>
              <a:t/>
            </a:r>
            <a:endParaRPr b="1" i="1" sz="1900"/>
          </a:p>
          <a:p>
            <a:pPr indent="-349250" lvl="0" marL="457200" rtl="0" algn="l">
              <a:spcBef>
                <a:spcPts val="0"/>
              </a:spcBef>
              <a:spcAft>
                <a:spcPts val="0"/>
              </a:spcAft>
              <a:buSzPts val="1900"/>
              <a:buAutoNum type="arabicPeriod"/>
            </a:pPr>
            <a:r>
              <a:rPr b="1" i="1" lang="en" sz="1900"/>
              <a:t>How do we look at the general information about the hospital and the facilities available?</a:t>
            </a:r>
            <a:endParaRPr b="1" i="1" sz="1900"/>
          </a:p>
        </p:txBody>
      </p:sp>
      <p:pic>
        <p:nvPicPr>
          <p:cNvPr id="77" name="Google Shape;77;p15"/>
          <p:cNvPicPr preferRelativeResize="0"/>
          <p:nvPr/>
        </p:nvPicPr>
        <p:blipFill rotWithShape="1">
          <a:blip r:embed="rId4">
            <a:alphaModFix/>
          </a:blip>
          <a:srcRect b="6770" l="15373" r="22185" t="-6770"/>
          <a:stretch/>
        </p:blipFill>
        <p:spPr>
          <a:xfrm>
            <a:off x="7680750" y="105075"/>
            <a:ext cx="1463250" cy="181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0" st="0"/>
                                            </p:txEl>
                                          </p:spTgt>
                                        </p:tgtEl>
                                        <p:attrNameLst>
                                          <p:attrName>style.visibility</p:attrName>
                                        </p:attrNameLst>
                                      </p:cBhvr>
                                      <p:to>
                                        <p:strVal val="visible"/>
                                      </p:to>
                                    </p:set>
                                    <p:animEffect filter="fade" transition="in">
                                      <p:cBhvr>
                                        <p:cTn dur="1000"/>
                                        <p:tgtEl>
                                          <p:spTgt spid="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1" st="1"/>
                                            </p:txEl>
                                          </p:spTgt>
                                        </p:tgtEl>
                                        <p:attrNameLst>
                                          <p:attrName>style.visibility</p:attrName>
                                        </p:attrNameLst>
                                      </p:cBhvr>
                                      <p:to>
                                        <p:strVal val="visible"/>
                                      </p:to>
                                    </p:set>
                                    <p:animEffect filter="fade" transition="in">
                                      <p:cBhvr>
                                        <p:cTn dur="1000"/>
                                        <p:tgtEl>
                                          <p:spTgt spid="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2" st="2"/>
                                            </p:txEl>
                                          </p:spTgt>
                                        </p:tgtEl>
                                        <p:attrNameLst>
                                          <p:attrName>style.visibility</p:attrName>
                                        </p:attrNameLst>
                                      </p:cBhvr>
                                      <p:to>
                                        <p:strVal val="visible"/>
                                      </p:to>
                                    </p:set>
                                    <p:animEffect filter="fade" transition="in">
                                      <p:cBhvr>
                                        <p:cTn dur="1000"/>
                                        <p:tgtEl>
                                          <p:spTgt spid="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3" st="3"/>
                                            </p:txEl>
                                          </p:spTgt>
                                        </p:tgtEl>
                                        <p:attrNameLst>
                                          <p:attrName>style.visibility</p:attrName>
                                        </p:attrNameLst>
                                      </p:cBhvr>
                                      <p:to>
                                        <p:strVal val="visible"/>
                                      </p:to>
                                    </p:set>
                                    <p:animEffect filter="fade" transition="in">
                                      <p:cBhvr>
                                        <p:cTn dur="1000"/>
                                        <p:tgtEl>
                                          <p:spTgt spid="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4" st="4"/>
                                            </p:txEl>
                                          </p:spTgt>
                                        </p:tgtEl>
                                        <p:attrNameLst>
                                          <p:attrName>style.visibility</p:attrName>
                                        </p:attrNameLst>
                                      </p:cBhvr>
                                      <p:to>
                                        <p:strVal val="visible"/>
                                      </p:to>
                                    </p:set>
                                    <p:animEffect filter="fade" transition="in">
                                      <p:cBhvr>
                                        <p:cTn dur="1000"/>
                                        <p:tgtEl>
                                          <p:spTgt spid="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5" st="5"/>
                                            </p:txEl>
                                          </p:spTgt>
                                        </p:tgtEl>
                                        <p:attrNameLst>
                                          <p:attrName>style.visibility</p:attrName>
                                        </p:attrNameLst>
                                      </p:cBhvr>
                                      <p:to>
                                        <p:strVal val="visible"/>
                                      </p:to>
                                    </p:set>
                                    <p:animEffect filter="fade" transition="in">
                                      <p:cBhvr>
                                        <p:cTn dur="1000"/>
                                        <p:tgtEl>
                                          <p:spTgt spid="7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6" st="6"/>
                                            </p:txEl>
                                          </p:spTgt>
                                        </p:tgtEl>
                                        <p:attrNameLst>
                                          <p:attrName>style.visibility</p:attrName>
                                        </p:attrNameLst>
                                      </p:cBhvr>
                                      <p:to>
                                        <p:strVal val="visible"/>
                                      </p:to>
                                    </p:set>
                                    <p:animEffect filter="fade" transition="in">
                                      <p:cBhvr>
                                        <p:cTn dur="1000"/>
                                        <p:tgtEl>
                                          <p:spTgt spid="7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7" st="7"/>
                                            </p:txEl>
                                          </p:spTgt>
                                        </p:tgtEl>
                                        <p:attrNameLst>
                                          <p:attrName>style.visibility</p:attrName>
                                        </p:attrNameLst>
                                      </p:cBhvr>
                                      <p:to>
                                        <p:strVal val="visible"/>
                                      </p:to>
                                    </p:set>
                                    <p:animEffect filter="fade" transition="in">
                                      <p:cBhvr>
                                        <p:cTn dur="1000"/>
                                        <p:tgtEl>
                                          <p:spTgt spid="7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8" st="8"/>
                                            </p:txEl>
                                          </p:spTgt>
                                        </p:tgtEl>
                                        <p:attrNameLst>
                                          <p:attrName>style.visibility</p:attrName>
                                        </p:attrNameLst>
                                      </p:cBhvr>
                                      <p:to>
                                        <p:strVal val="visible"/>
                                      </p:to>
                                    </p:set>
                                    <p:animEffect filter="fade" transition="in">
                                      <p:cBhvr>
                                        <p:cTn dur="1000"/>
                                        <p:tgtEl>
                                          <p:spTgt spid="76">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6"/>
          <p:cNvSpPr txBox="1"/>
          <p:nvPr/>
        </p:nvSpPr>
        <p:spPr>
          <a:xfrm>
            <a:off x="533100" y="188775"/>
            <a:ext cx="3590400" cy="5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1900"/>
              <a:t>The current situation in brief:</a:t>
            </a:r>
            <a:endParaRPr b="1" i="1" sz="1900"/>
          </a:p>
        </p:txBody>
      </p:sp>
      <p:pic>
        <p:nvPicPr>
          <p:cNvPr descr="coffin dance meme&#10;coffin dance meme song&#10;astronimia meme compilation&#10;coffin dance meme compilation 2020" id="83" name="Google Shape;83;p16" title="Coffin dance animation">
            <a:hlinkClick r:id="rId3"/>
          </p:cNvPr>
          <p:cNvPicPr preferRelativeResize="0"/>
          <p:nvPr/>
        </p:nvPicPr>
        <p:blipFill>
          <a:blip r:embed="rId4">
            <a:alphaModFix/>
          </a:blip>
          <a:stretch>
            <a:fillRect/>
          </a:stretch>
        </p:blipFill>
        <p:spPr>
          <a:xfrm>
            <a:off x="1965850" y="913119"/>
            <a:ext cx="4423050" cy="3317275"/>
          </a:xfrm>
          <a:prstGeom prst="rect">
            <a:avLst/>
          </a:prstGeom>
          <a:noFill/>
          <a:ln>
            <a:noFill/>
          </a:ln>
        </p:spPr>
      </p:pic>
      <p:sp>
        <p:nvSpPr>
          <p:cNvPr id="84" name="Google Shape;84;p16"/>
          <p:cNvSpPr txBox="1"/>
          <p:nvPr/>
        </p:nvSpPr>
        <p:spPr>
          <a:xfrm rot="-1204124">
            <a:off x="3709323" y="1761175"/>
            <a:ext cx="1886654" cy="2060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FFFFFF"/>
                </a:solidFill>
                <a:latin typeface="Source Code Pro"/>
                <a:ea typeface="Source Code Pro"/>
                <a:cs typeface="Source Code Pro"/>
                <a:sym typeface="Source Code Pro"/>
              </a:rPr>
              <a:t>This Process </a:t>
            </a:r>
            <a:endParaRPr b="1" i="1">
              <a:solidFill>
                <a:srgbClr val="FFFFFF"/>
              </a:solidFill>
              <a:latin typeface="Source Code Pro"/>
              <a:ea typeface="Source Code Pro"/>
              <a:cs typeface="Source Code Pro"/>
              <a:sym typeface="Source Code Pro"/>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79625" y="63700"/>
            <a:ext cx="1869750" cy="660250"/>
          </a:xfrm>
          <a:prstGeom prst="rect">
            <a:avLst/>
          </a:prstGeom>
          <a:noFill/>
          <a:ln>
            <a:noFill/>
          </a:ln>
        </p:spPr>
      </p:pic>
      <p:sp>
        <p:nvSpPr>
          <p:cNvPr id="90" name="Google Shape;90;p17"/>
          <p:cNvSpPr txBox="1"/>
          <p:nvPr>
            <p:ph type="ctrTitle"/>
          </p:nvPr>
        </p:nvSpPr>
        <p:spPr>
          <a:xfrm>
            <a:off x="2745450" y="231525"/>
            <a:ext cx="3885900" cy="57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3300"/>
              <a:t>Solution</a:t>
            </a:r>
            <a:r>
              <a:rPr i="1" lang="en" sz="3300"/>
              <a:t>?</a:t>
            </a:r>
            <a:endParaRPr i="1" sz="3300"/>
          </a:p>
        </p:txBody>
      </p:sp>
      <p:sp>
        <p:nvSpPr>
          <p:cNvPr id="91" name="Google Shape;91;p17"/>
          <p:cNvSpPr txBox="1"/>
          <p:nvPr/>
        </p:nvSpPr>
        <p:spPr>
          <a:xfrm>
            <a:off x="9815900" y="306550"/>
            <a:ext cx="47700" cy="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txBox="1"/>
          <p:nvPr/>
        </p:nvSpPr>
        <p:spPr>
          <a:xfrm>
            <a:off x="502050" y="1322975"/>
            <a:ext cx="7750800" cy="3747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b="1" i="1" lang="en" sz="1600"/>
              <a:t>Why not create an app for the concerned hospital where we can enable patients to book an appointment at ease and get approval as and when the doctor or the receptionist gets time?</a:t>
            </a:r>
            <a:endParaRPr b="1" i="1" sz="1600"/>
          </a:p>
          <a:p>
            <a:pPr indent="0" lvl="0" marL="457200" rtl="0" algn="l">
              <a:spcBef>
                <a:spcPts val="0"/>
              </a:spcBef>
              <a:spcAft>
                <a:spcPts val="0"/>
              </a:spcAft>
              <a:buNone/>
            </a:pPr>
            <a:r>
              <a:t/>
            </a:r>
            <a:endParaRPr b="1" i="1" sz="1600"/>
          </a:p>
          <a:p>
            <a:pPr indent="-330200" lvl="0" marL="457200" rtl="0" algn="l">
              <a:spcBef>
                <a:spcPts val="0"/>
              </a:spcBef>
              <a:spcAft>
                <a:spcPts val="0"/>
              </a:spcAft>
              <a:buSzPts val="1600"/>
              <a:buAutoNum type="arabicPeriod"/>
            </a:pPr>
            <a:r>
              <a:rPr b="1" i="1" lang="en" sz="1600"/>
              <a:t>All the patient’s data and the doctor’s data can be stored over a cloud server centrally which can be accessed by the patient or the doctor only, by a password protected entity.</a:t>
            </a:r>
            <a:endParaRPr b="1" i="1" sz="1600"/>
          </a:p>
          <a:p>
            <a:pPr indent="0" lvl="0" marL="457200" rtl="0" algn="l">
              <a:spcBef>
                <a:spcPts val="0"/>
              </a:spcBef>
              <a:spcAft>
                <a:spcPts val="0"/>
              </a:spcAft>
              <a:buNone/>
            </a:pPr>
            <a:r>
              <a:t/>
            </a:r>
            <a:endParaRPr b="1" i="1" sz="1600"/>
          </a:p>
          <a:p>
            <a:pPr indent="-330200" lvl="0" marL="457200" rtl="0" algn="l">
              <a:spcBef>
                <a:spcPts val="0"/>
              </a:spcBef>
              <a:spcAft>
                <a:spcPts val="0"/>
              </a:spcAft>
              <a:buSzPts val="1600"/>
              <a:buAutoNum type="arabicPeriod"/>
            </a:pPr>
            <a:r>
              <a:rPr b="1" i="1" lang="en" sz="1600"/>
              <a:t>We can thus go on to enable consultations and hospitalisation info and pricing to be uploaded on the cloud which can be accessed by both the counterparts from anywhere anytime, just need an android device!</a:t>
            </a:r>
            <a:endParaRPr b="1" i="1" sz="1600"/>
          </a:p>
          <a:p>
            <a:pPr indent="0" lvl="0" marL="457200" rtl="0" algn="l">
              <a:spcBef>
                <a:spcPts val="0"/>
              </a:spcBef>
              <a:spcAft>
                <a:spcPts val="0"/>
              </a:spcAft>
              <a:buNone/>
            </a:pPr>
            <a:r>
              <a:t/>
            </a:r>
            <a:endParaRPr b="1" i="1" sz="1600"/>
          </a:p>
          <a:p>
            <a:pPr indent="-330200" lvl="0" marL="457200" rtl="0" algn="l">
              <a:spcBef>
                <a:spcPts val="0"/>
              </a:spcBef>
              <a:spcAft>
                <a:spcPts val="0"/>
              </a:spcAft>
              <a:buSzPts val="1600"/>
              <a:buAutoNum type="arabicPeriod"/>
            </a:pPr>
            <a:r>
              <a:rPr b="1" i="1" lang="en" sz="1600"/>
              <a:t>We can make the app informative by providing general info of the hospital in the app itself!!</a:t>
            </a:r>
            <a:endParaRPr b="1" i="1" sz="1600"/>
          </a:p>
        </p:txBody>
      </p:sp>
      <p:pic>
        <p:nvPicPr>
          <p:cNvPr id="93" name="Google Shape;93;p17"/>
          <p:cNvPicPr preferRelativeResize="0"/>
          <p:nvPr/>
        </p:nvPicPr>
        <p:blipFill rotWithShape="1">
          <a:blip r:embed="rId4">
            <a:alphaModFix/>
          </a:blip>
          <a:srcRect b="24973" l="0" r="0" t="24978"/>
          <a:stretch/>
        </p:blipFill>
        <p:spPr>
          <a:xfrm>
            <a:off x="6631350" y="0"/>
            <a:ext cx="2440800" cy="1405875"/>
          </a:xfrm>
          <a:prstGeom prst="rect">
            <a:avLst/>
          </a:prstGeom>
          <a:noFill/>
          <a:ln>
            <a:noFill/>
          </a:ln>
        </p:spPr>
      </p:pic>
    </p:spTree>
  </p:cSld>
  <p:clrMapOvr>
    <a:masterClrMapping/>
  </p:clrMapOvr>
  <mc:AlternateContent>
    <mc:Choice Requires="p14">
      <p:transition spd="slow" p14:dur="1000">
        <p14:flip dir="l"/>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2">
                                            <p:txEl>
                                              <p:pRg end="0" st="0"/>
                                            </p:txEl>
                                          </p:spTgt>
                                        </p:tgtEl>
                                        <p:attrNameLst>
                                          <p:attrName>style.visibility</p:attrName>
                                        </p:attrNameLst>
                                      </p:cBhvr>
                                      <p:to>
                                        <p:strVal val="visible"/>
                                      </p:to>
                                    </p:set>
                                    <p:anim calcmode="lin" valueType="num">
                                      <p:cBhvr additive="base">
                                        <p:cTn dur="1000"/>
                                        <p:tgtEl>
                                          <p:spTgt spid="92">
                                            <p:txEl>
                                              <p:pRg end="0" st="0"/>
                                            </p:txEl>
                                          </p:spTgt>
                                        </p:tgtEl>
                                        <p:attrNameLst>
                                          <p:attrName>ppt_w</p:attrName>
                                        </p:attrNameLst>
                                      </p:cBhvr>
                                      <p:tavLst>
                                        <p:tav fmla="" tm="0">
                                          <p:val>
                                            <p:strVal val="0"/>
                                          </p:val>
                                        </p:tav>
                                        <p:tav fmla="" tm="100000">
                                          <p:val>
                                            <p:strVal val="#ppt_w"/>
                                          </p:val>
                                        </p:tav>
                                      </p:tavLst>
                                    </p:anim>
                                    <p:anim calcmode="lin" valueType="num">
                                      <p:cBhvr additive="base">
                                        <p:cTn dur="1000"/>
                                        <p:tgtEl>
                                          <p:spTgt spid="92">
                                            <p:txEl>
                                              <p:pRg end="0" st="0"/>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2">
                                            <p:txEl>
                                              <p:pRg end="1" st="1"/>
                                            </p:txEl>
                                          </p:spTgt>
                                        </p:tgtEl>
                                        <p:attrNameLst>
                                          <p:attrName>style.visibility</p:attrName>
                                        </p:attrNameLst>
                                      </p:cBhvr>
                                      <p:to>
                                        <p:strVal val="visible"/>
                                      </p:to>
                                    </p:set>
                                    <p:anim calcmode="lin" valueType="num">
                                      <p:cBhvr additive="base">
                                        <p:cTn dur="1000"/>
                                        <p:tgtEl>
                                          <p:spTgt spid="92">
                                            <p:txEl>
                                              <p:pRg end="1" st="1"/>
                                            </p:txEl>
                                          </p:spTgt>
                                        </p:tgtEl>
                                        <p:attrNameLst>
                                          <p:attrName>ppt_w</p:attrName>
                                        </p:attrNameLst>
                                      </p:cBhvr>
                                      <p:tavLst>
                                        <p:tav fmla="" tm="0">
                                          <p:val>
                                            <p:strVal val="0"/>
                                          </p:val>
                                        </p:tav>
                                        <p:tav fmla="" tm="100000">
                                          <p:val>
                                            <p:strVal val="#ppt_w"/>
                                          </p:val>
                                        </p:tav>
                                      </p:tavLst>
                                    </p:anim>
                                    <p:anim calcmode="lin" valueType="num">
                                      <p:cBhvr additive="base">
                                        <p:cTn dur="1000"/>
                                        <p:tgtEl>
                                          <p:spTgt spid="92">
                                            <p:txEl>
                                              <p:pRg end="1" st="1"/>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2">
                                            <p:txEl>
                                              <p:pRg end="2" st="2"/>
                                            </p:txEl>
                                          </p:spTgt>
                                        </p:tgtEl>
                                        <p:attrNameLst>
                                          <p:attrName>style.visibility</p:attrName>
                                        </p:attrNameLst>
                                      </p:cBhvr>
                                      <p:to>
                                        <p:strVal val="visible"/>
                                      </p:to>
                                    </p:set>
                                    <p:anim calcmode="lin" valueType="num">
                                      <p:cBhvr additive="base">
                                        <p:cTn dur="1000"/>
                                        <p:tgtEl>
                                          <p:spTgt spid="92">
                                            <p:txEl>
                                              <p:pRg end="2" st="2"/>
                                            </p:txEl>
                                          </p:spTgt>
                                        </p:tgtEl>
                                        <p:attrNameLst>
                                          <p:attrName>ppt_w</p:attrName>
                                        </p:attrNameLst>
                                      </p:cBhvr>
                                      <p:tavLst>
                                        <p:tav fmla="" tm="0">
                                          <p:val>
                                            <p:strVal val="0"/>
                                          </p:val>
                                        </p:tav>
                                        <p:tav fmla="" tm="100000">
                                          <p:val>
                                            <p:strVal val="#ppt_w"/>
                                          </p:val>
                                        </p:tav>
                                      </p:tavLst>
                                    </p:anim>
                                    <p:anim calcmode="lin" valueType="num">
                                      <p:cBhvr additive="base">
                                        <p:cTn dur="1000"/>
                                        <p:tgtEl>
                                          <p:spTgt spid="92">
                                            <p:txEl>
                                              <p:pRg end="2" st="2"/>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2">
                                            <p:txEl>
                                              <p:pRg end="3" st="3"/>
                                            </p:txEl>
                                          </p:spTgt>
                                        </p:tgtEl>
                                        <p:attrNameLst>
                                          <p:attrName>style.visibility</p:attrName>
                                        </p:attrNameLst>
                                      </p:cBhvr>
                                      <p:to>
                                        <p:strVal val="visible"/>
                                      </p:to>
                                    </p:set>
                                    <p:anim calcmode="lin" valueType="num">
                                      <p:cBhvr additive="base">
                                        <p:cTn dur="1000"/>
                                        <p:tgtEl>
                                          <p:spTgt spid="92">
                                            <p:txEl>
                                              <p:pRg end="3" st="3"/>
                                            </p:txEl>
                                          </p:spTgt>
                                        </p:tgtEl>
                                        <p:attrNameLst>
                                          <p:attrName>ppt_w</p:attrName>
                                        </p:attrNameLst>
                                      </p:cBhvr>
                                      <p:tavLst>
                                        <p:tav fmla="" tm="0">
                                          <p:val>
                                            <p:strVal val="0"/>
                                          </p:val>
                                        </p:tav>
                                        <p:tav fmla="" tm="100000">
                                          <p:val>
                                            <p:strVal val="#ppt_w"/>
                                          </p:val>
                                        </p:tav>
                                      </p:tavLst>
                                    </p:anim>
                                    <p:anim calcmode="lin" valueType="num">
                                      <p:cBhvr additive="base">
                                        <p:cTn dur="1000"/>
                                        <p:tgtEl>
                                          <p:spTgt spid="92">
                                            <p:txEl>
                                              <p:pRg end="3" st="3"/>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2">
                                            <p:txEl>
                                              <p:pRg end="4" st="4"/>
                                            </p:txEl>
                                          </p:spTgt>
                                        </p:tgtEl>
                                        <p:attrNameLst>
                                          <p:attrName>style.visibility</p:attrName>
                                        </p:attrNameLst>
                                      </p:cBhvr>
                                      <p:to>
                                        <p:strVal val="visible"/>
                                      </p:to>
                                    </p:set>
                                    <p:anim calcmode="lin" valueType="num">
                                      <p:cBhvr additive="base">
                                        <p:cTn dur="1000"/>
                                        <p:tgtEl>
                                          <p:spTgt spid="92">
                                            <p:txEl>
                                              <p:pRg end="4" st="4"/>
                                            </p:txEl>
                                          </p:spTgt>
                                        </p:tgtEl>
                                        <p:attrNameLst>
                                          <p:attrName>ppt_w</p:attrName>
                                        </p:attrNameLst>
                                      </p:cBhvr>
                                      <p:tavLst>
                                        <p:tav fmla="" tm="0">
                                          <p:val>
                                            <p:strVal val="0"/>
                                          </p:val>
                                        </p:tav>
                                        <p:tav fmla="" tm="100000">
                                          <p:val>
                                            <p:strVal val="#ppt_w"/>
                                          </p:val>
                                        </p:tav>
                                      </p:tavLst>
                                    </p:anim>
                                    <p:anim calcmode="lin" valueType="num">
                                      <p:cBhvr additive="base">
                                        <p:cTn dur="1000"/>
                                        <p:tgtEl>
                                          <p:spTgt spid="92">
                                            <p:txEl>
                                              <p:pRg end="4" st="4"/>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2">
                                            <p:txEl>
                                              <p:pRg end="5" st="5"/>
                                            </p:txEl>
                                          </p:spTgt>
                                        </p:tgtEl>
                                        <p:attrNameLst>
                                          <p:attrName>style.visibility</p:attrName>
                                        </p:attrNameLst>
                                      </p:cBhvr>
                                      <p:to>
                                        <p:strVal val="visible"/>
                                      </p:to>
                                    </p:set>
                                    <p:anim calcmode="lin" valueType="num">
                                      <p:cBhvr additive="base">
                                        <p:cTn dur="1000"/>
                                        <p:tgtEl>
                                          <p:spTgt spid="92">
                                            <p:txEl>
                                              <p:pRg end="5" st="5"/>
                                            </p:txEl>
                                          </p:spTgt>
                                        </p:tgtEl>
                                        <p:attrNameLst>
                                          <p:attrName>ppt_w</p:attrName>
                                        </p:attrNameLst>
                                      </p:cBhvr>
                                      <p:tavLst>
                                        <p:tav fmla="" tm="0">
                                          <p:val>
                                            <p:strVal val="0"/>
                                          </p:val>
                                        </p:tav>
                                        <p:tav fmla="" tm="100000">
                                          <p:val>
                                            <p:strVal val="#ppt_w"/>
                                          </p:val>
                                        </p:tav>
                                      </p:tavLst>
                                    </p:anim>
                                    <p:anim calcmode="lin" valueType="num">
                                      <p:cBhvr additive="base">
                                        <p:cTn dur="1000"/>
                                        <p:tgtEl>
                                          <p:spTgt spid="92">
                                            <p:txEl>
                                              <p:pRg end="5" st="5"/>
                                            </p:txEl>
                                          </p:spTgt>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2">
                                            <p:txEl>
                                              <p:pRg end="6" st="6"/>
                                            </p:txEl>
                                          </p:spTgt>
                                        </p:tgtEl>
                                        <p:attrNameLst>
                                          <p:attrName>style.visibility</p:attrName>
                                        </p:attrNameLst>
                                      </p:cBhvr>
                                      <p:to>
                                        <p:strVal val="visible"/>
                                      </p:to>
                                    </p:set>
                                    <p:anim calcmode="lin" valueType="num">
                                      <p:cBhvr additive="base">
                                        <p:cTn dur="1000"/>
                                        <p:tgtEl>
                                          <p:spTgt spid="92">
                                            <p:txEl>
                                              <p:pRg end="6" st="6"/>
                                            </p:txEl>
                                          </p:spTgt>
                                        </p:tgtEl>
                                        <p:attrNameLst>
                                          <p:attrName>ppt_w</p:attrName>
                                        </p:attrNameLst>
                                      </p:cBhvr>
                                      <p:tavLst>
                                        <p:tav fmla="" tm="0">
                                          <p:val>
                                            <p:strVal val="0"/>
                                          </p:val>
                                        </p:tav>
                                        <p:tav fmla="" tm="100000">
                                          <p:val>
                                            <p:strVal val="#ppt_w"/>
                                          </p:val>
                                        </p:tav>
                                      </p:tavLst>
                                    </p:anim>
                                    <p:anim calcmode="lin" valueType="num">
                                      <p:cBhvr additive="base">
                                        <p:cTn dur="1000"/>
                                        <p:tgtEl>
                                          <p:spTgt spid="92">
                                            <p:txEl>
                                              <p:pRg end="6" st="6"/>
                                            </p:txEl>
                                          </p:spTgt>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pic>
        <p:nvPicPr>
          <p:cNvPr id="98" name="Google Shape;98;p18"/>
          <p:cNvPicPr preferRelativeResize="0"/>
          <p:nvPr/>
        </p:nvPicPr>
        <p:blipFill>
          <a:blip r:embed="rId3">
            <a:alphaModFix/>
          </a:blip>
          <a:stretch>
            <a:fillRect/>
          </a:stretch>
        </p:blipFill>
        <p:spPr>
          <a:xfrm>
            <a:off x="2535748" y="836300"/>
            <a:ext cx="3483475" cy="4139775"/>
          </a:xfrm>
          <a:prstGeom prst="rect">
            <a:avLst/>
          </a:prstGeom>
          <a:noFill/>
          <a:ln>
            <a:noFill/>
          </a:ln>
        </p:spPr>
      </p:pic>
      <p:sp>
        <p:nvSpPr>
          <p:cNvPr id="99" name="Google Shape;99;p18"/>
          <p:cNvSpPr txBox="1"/>
          <p:nvPr/>
        </p:nvSpPr>
        <p:spPr>
          <a:xfrm>
            <a:off x="476125" y="103300"/>
            <a:ext cx="6582600" cy="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100"/>
              <a:t>Thus ……… </a:t>
            </a:r>
            <a:endParaRPr b="1" i="1" sz="2100"/>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9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Google Shape;104;p19"/>
          <p:cNvPicPr preferRelativeResize="0"/>
          <p:nvPr/>
        </p:nvPicPr>
        <p:blipFill>
          <a:blip r:embed="rId3">
            <a:alphaModFix/>
          </a:blip>
          <a:stretch>
            <a:fillRect/>
          </a:stretch>
        </p:blipFill>
        <p:spPr>
          <a:xfrm>
            <a:off x="5321800" y="304800"/>
            <a:ext cx="3617035" cy="4838700"/>
          </a:xfrm>
          <a:prstGeom prst="rect">
            <a:avLst/>
          </a:prstGeom>
          <a:noFill/>
          <a:ln>
            <a:noFill/>
          </a:ln>
        </p:spPr>
      </p:pic>
      <p:sp>
        <p:nvSpPr>
          <p:cNvPr id="105" name="Google Shape;105;p19"/>
          <p:cNvSpPr/>
          <p:nvPr/>
        </p:nvSpPr>
        <p:spPr>
          <a:xfrm>
            <a:off x="665075" y="699625"/>
            <a:ext cx="4171800" cy="1943400"/>
          </a:xfrm>
          <a:prstGeom prst="wedgeEllipseCallout">
            <a:avLst>
              <a:gd fmla="val 69565" name="adj1"/>
              <a:gd fmla="val 4066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300"/>
              <a:t>Wowwwww. I am excited. Show me moreeee!!!!</a:t>
            </a:r>
            <a:endParaRPr sz="2300"/>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Google Shape;110;p20"/>
          <p:cNvPicPr preferRelativeResize="0"/>
          <p:nvPr/>
        </p:nvPicPr>
        <p:blipFill>
          <a:blip r:embed="rId3">
            <a:alphaModFix/>
          </a:blip>
          <a:stretch>
            <a:fillRect/>
          </a:stretch>
        </p:blipFill>
        <p:spPr>
          <a:xfrm>
            <a:off x="79625" y="63700"/>
            <a:ext cx="1869750" cy="660250"/>
          </a:xfrm>
          <a:prstGeom prst="rect">
            <a:avLst/>
          </a:prstGeom>
          <a:noFill/>
          <a:ln>
            <a:noFill/>
          </a:ln>
        </p:spPr>
      </p:pic>
      <p:sp>
        <p:nvSpPr>
          <p:cNvPr id="111" name="Google Shape;111;p20"/>
          <p:cNvSpPr txBox="1"/>
          <p:nvPr>
            <p:ph type="ctrTitle"/>
          </p:nvPr>
        </p:nvSpPr>
        <p:spPr>
          <a:xfrm>
            <a:off x="2315725" y="247975"/>
            <a:ext cx="4716000" cy="66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Know the Workflow!</a:t>
            </a:r>
            <a:endParaRPr sz="3100"/>
          </a:p>
        </p:txBody>
      </p:sp>
      <p:sp>
        <p:nvSpPr>
          <p:cNvPr id="112" name="Google Shape;112;p20"/>
          <p:cNvSpPr txBox="1"/>
          <p:nvPr/>
        </p:nvSpPr>
        <p:spPr>
          <a:xfrm>
            <a:off x="9815900" y="306550"/>
            <a:ext cx="47700" cy="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3" name="Google Shape;113;p20"/>
          <p:cNvPicPr preferRelativeResize="0"/>
          <p:nvPr/>
        </p:nvPicPr>
        <p:blipFill>
          <a:blip r:embed="rId4">
            <a:alphaModFix/>
          </a:blip>
          <a:stretch>
            <a:fillRect/>
          </a:stretch>
        </p:blipFill>
        <p:spPr>
          <a:xfrm>
            <a:off x="5975600" y="1042751"/>
            <a:ext cx="1807474" cy="3633576"/>
          </a:xfrm>
          <a:prstGeom prst="rect">
            <a:avLst/>
          </a:prstGeom>
          <a:noFill/>
          <a:ln>
            <a:noFill/>
          </a:ln>
        </p:spPr>
      </p:pic>
      <p:pic>
        <p:nvPicPr>
          <p:cNvPr id="114" name="Google Shape;114;p20"/>
          <p:cNvPicPr preferRelativeResize="0"/>
          <p:nvPr/>
        </p:nvPicPr>
        <p:blipFill>
          <a:blip r:embed="rId5">
            <a:alphaModFix/>
          </a:blip>
          <a:stretch>
            <a:fillRect/>
          </a:stretch>
        </p:blipFill>
        <p:spPr>
          <a:xfrm>
            <a:off x="550725" y="1042750"/>
            <a:ext cx="1869750" cy="3669096"/>
          </a:xfrm>
          <a:prstGeom prst="rect">
            <a:avLst/>
          </a:prstGeom>
          <a:noFill/>
          <a:ln>
            <a:noFill/>
          </a:ln>
        </p:spPr>
      </p:pic>
      <p:pic>
        <p:nvPicPr>
          <p:cNvPr id="115" name="Google Shape;115;p20"/>
          <p:cNvPicPr preferRelativeResize="0"/>
          <p:nvPr/>
        </p:nvPicPr>
        <p:blipFill>
          <a:blip r:embed="rId6">
            <a:alphaModFix/>
          </a:blip>
          <a:stretch>
            <a:fillRect/>
          </a:stretch>
        </p:blipFill>
        <p:spPr>
          <a:xfrm>
            <a:off x="3304650" y="1042750"/>
            <a:ext cx="1768676" cy="3633576"/>
          </a:xfrm>
          <a:prstGeom prst="rect">
            <a:avLst/>
          </a:prstGeom>
          <a:noFill/>
          <a:ln>
            <a:noFill/>
          </a:ln>
        </p:spPr>
      </p:pic>
      <p:sp>
        <p:nvSpPr>
          <p:cNvPr id="116" name="Google Shape;116;p20"/>
          <p:cNvSpPr txBox="1"/>
          <p:nvPr/>
        </p:nvSpPr>
        <p:spPr>
          <a:xfrm>
            <a:off x="624875" y="4756850"/>
            <a:ext cx="17688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Sign-in Page</a:t>
            </a:r>
            <a:endParaRPr>
              <a:latin typeface="Nunito"/>
              <a:ea typeface="Nunito"/>
              <a:cs typeface="Nunito"/>
              <a:sym typeface="Nunito"/>
            </a:endParaRPr>
          </a:p>
        </p:txBody>
      </p:sp>
      <p:sp>
        <p:nvSpPr>
          <p:cNvPr id="117" name="Google Shape;117;p20"/>
          <p:cNvSpPr txBox="1"/>
          <p:nvPr/>
        </p:nvSpPr>
        <p:spPr>
          <a:xfrm>
            <a:off x="3354875" y="4756850"/>
            <a:ext cx="17688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118" name="Google Shape;118;p20"/>
          <p:cNvSpPr txBox="1"/>
          <p:nvPr/>
        </p:nvSpPr>
        <p:spPr>
          <a:xfrm>
            <a:off x="5975600" y="4756850"/>
            <a:ext cx="17688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Sign-up Patient</a:t>
            </a:r>
            <a:endParaRPr>
              <a:latin typeface="Nunito"/>
              <a:ea typeface="Nunito"/>
              <a:cs typeface="Nunito"/>
              <a:sym typeface="Nunito"/>
            </a:endParaRPr>
          </a:p>
        </p:txBody>
      </p:sp>
      <p:sp>
        <p:nvSpPr>
          <p:cNvPr id="119" name="Google Shape;119;p20"/>
          <p:cNvSpPr txBox="1"/>
          <p:nvPr/>
        </p:nvSpPr>
        <p:spPr>
          <a:xfrm>
            <a:off x="3354875" y="4756850"/>
            <a:ext cx="17688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Sign-up Doctor</a:t>
            </a:r>
            <a:endParaRPr>
              <a:latin typeface="Nunito"/>
              <a:ea typeface="Nunito"/>
              <a:cs typeface="Nunito"/>
              <a:sym typeface="Nunito"/>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1000"/>
                                        <p:tgtEl>
                                          <p:spTgt spid="114"/>
                                        </p:tgtEl>
                                        <p:attrNameLst>
                                          <p:attrName>ppt_w</p:attrName>
                                        </p:attrNameLst>
                                      </p:cBhvr>
                                      <p:tavLst>
                                        <p:tav fmla="" tm="0">
                                          <p:val>
                                            <p:strVal val="0"/>
                                          </p:val>
                                        </p:tav>
                                        <p:tav fmla="" tm="100000">
                                          <p:val>
                                            <p:strVal val="#ppt_w"/>
                                          </p:val>
                                        </p:tav>
                                      </p:tavLst>
                                    </p:anim>
                                    <p:anim calcmode="lin" valueType="num">
                                      <p:cBhvr additive="base">
                                        <p:cTn dur="1000"/>
                                        <p:tgtEl>
                                          <p:spTgt spid="11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114"/>
                                        </p:tgtEl>
                                        <p:attrNameLst>
                                          <p:attrName>ppt_w</p:attrName>
                                        </p:attrNameLst>
                                      </p:cBhvr>
                                      <p:tavLst>
                                        <p:tav fmla="" tm="0">
                                          <p:val>
                                            <p:strVal val="#ppt_w"/>
                                          </p:val>
                                        </p:tav>
                                        <p:tav fmla="" tm="100000">
                                          <p:val>
                                            <p:strVal val="0"/>
                                          </p:val>
                                        </p:tav>
                                      </p:tavLst>
                                    </p:anim>
                                    <p:anim calcmode="lin" valueType="num">
                                      <p:cBhvr additive="base">
                                        <p:cTn dur="1000"/>
                                        <p:tgtEl>
                                          <p:spTgt spid="114"/>
                                        </p:tgtEl>
                                        <p:attrNameLst>
                                          <p:attrName>ppt_h</p:attrName>
                                        </p:attrNameLst>
                                      </p:cBhvr>
                                      <p:tavLst>
                                        <p:tav fmla="" tm="0">
                                          <p:val>
                                            <p:strVal val="#ppt_h"/>
                                          </p:val>
                                        </p:tav>
                                        <p:tav fmla="" tm="100000">
                                          <p:val>
                                            <p:strVal val="0"/>
                                          </p:val>
                                        </p:tav>
                                      </p:tavLst>
                                    </p:anim>
                                    <p:set>
                                      <p:cBhvr>
                                        <p:cTn dur="1" fill="hold">
                                          <p:stCondLst>
                                            <p:cond delay="1000"/>
                                          </p:stCondLst>
                                        </p:cTn>
                                        <p:tgtEl>
                                          <p:spTgt spid="1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1000"/>
                                        <p:tgtEl>
                                          <p:spTgt spid="115"/>
                                        </p:tgtEl>
                                        <p:attrNameLst>
                                          <p:attrName>ppt_w</p:attrName>
                                        </p:attrNameLst>
                                      </p:cBhvr>
                                      <p:tavLst>
                                        <p:tav fmla="" tm="0">
                                          <p:val>
                                            <p:strVal val="0"/>
                                          </p:val>
                                        </p:tav>
                                        <p:tav fmla="" tm="100000">
                                          <p:val>
                                            <p:strVal val="#ppt_w"/>
                                          </p:val>
                                        </p:tav>
                                      </p:tavLst>
                                    </p:anim>
                                    <p:anim calcmode="lin" valueType="num">
                                      <p:cBhvr additive="base">
                                        <p:cTn dur="1000"/>
                                        <p:tgtEl>
                                          <p:spTgt spid="11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115"/>
                                        </p:tgtEl>
                                        <p:attrNameLst>
                                          <p:attrName>ppt_w</p:attrName>
                                        </p:attrNameLst>
                                      </p:cBhvr>
                                      <p:tavLst>
                                        <p:tav fmla="" tm="0">
                                          <p:val>
                                            <p:strVal val="#ppt_w"/>
                                          </p:val>
                                        </p:tav>
                                        <p:tav fmla="" tm="100000">
                                          <p:val>
                                            <p:strVal val="0"/>
                                          </p:val>
                                        </p:tav>
                                      </p:tavLst>
                                    </p:anim>
                                    <p:anim calcmode="lin" valueType="num">
                                      <p:cBhvr additive="base">
                                        <p:cTn dur="1000"/>
                                        <p:tgtEl>
                                          <p:spTgt spid="115"/>
                                        </p:tgtEl>
                                        <p:attrNameLst>
                                          <p:attrName>ppt_h</p:attrName>
                                        </p:attrNameLst>
                                      </p:cBhvr>
                                      <p:tavLst>
                                        <p:tav fmla="" tm="0">
                                          <p:val>
                                            <p:strVal val="#ppt_h"/>
                                          </p:val>
                                        </p:tav>
                                        <p:tav fmla="" tm="100000">
                                          <p:val>
                                            <p:strVal val="0"/>
                                          </p:val>
                                        </p:tav>
                                      </p:tavLst>
                                    </p:anim>
                                    <p:set>
                                      <p:cBhvr>
                                        <p:cTn dur="1" fill="hold">
                                          <p:stCondLst>
                                            <p:cond delay="1000"/>
                                          </p:stCondLst>
                                        </p:cTn>
                                        <p:tgtEl>
                                          <p:spTgt spid="1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1000"/>
                                        <p:tgtEl>
                                          <p:spTgt spid="113"/>
                                        </p:tgtEl>
                                        <p:attrNameLst>
                                          <p:attrName>ppt_w</p:attrName>
                                        </p:attrNameLst>
                                      </p:cBhvr>
                                      <p:tavLst>
                                        <p:tav fmla="" tm="0">
                                          <p:val>
                                            <p:strVal val="0"/>
                                          </p:val>
                                        </p:tav>
                                        <p:tav fmla="" tm="100000">
                                          <p:val>
                                            <p:strVal val="#ppt_w"/>
                                          </p:val>
                                        </p:tav>
                                      </p:tavLst>
                                    </p:anim>
                                    <p:anim calcmode="lin" valueType="num">
                                      <p:cBhvr additive="base">
                                        <p:cTn dur="1000"/>
                                        <p:tgtEl>
                                          <p:spTgt spid="11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113"/>
                                        </p:tgtEl>
                                        <p:attrNameLst>
                                          <p:attrName>ppt_w</p:attrName>
                                        </p:attrNameLst>
                                      </p:cBhvr>
                                      <p:tavLst>
                                        <p:tav fmla="" tm="0">
                                          <p:val>
                                            <p:strVal val="#ppt_w"/>
                                          </p:val>
                                        </p:tav>
                                        <p:tav fmla="" tm="100000">
                                          <p:val>
                                            <p:strVal val="0"/>
                                          </p:val>
                                        </p:tav>
                                      </p:tavLst>
                                    </p:anim>
                                    <p:anim calcmode="lin" valueType="num">
                                      <p:cBhvr additive="base">
                                        <p:cTn dur="1000"/>
                                        <p:tgtEl>
                                          <p:spTgt spid="113"/>
                                        </p:tgtEl>
                                        <p:attrNameLst>
                                          <p:attrName>ppt_h</p:attrName>
                                        </p:attrNameLst>
                                      </p:cBhvr>
                                      <p:tavLst>
                                        <p:tav fmla="" tm="0">
                                          <p:val>
                                            <p:strVal val="#ppt_h"/>
                                          </p:val>
                                        </p:tav>
                                        <p:tav fmla="" tm="100000">
                                          <p:val>
                                            <p:strVal val="0"/>
                                          </p:val>
                                        </p:tav>
                                      </p:tavLst>
                                    </p:anim>
                                    <p:set>
                                      <p:cBhvr>
                                        <p:cTn dur="1" fill="hold">
                                          <p:stCondLst>
                                            <p:cond delay="1000"/>
                                          </p:stCondLst>
                                        </p:cTn>
                                        <p:tgtEl>
                                          <p:spTgt spid="11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Google Shape;124;p21"/>
          <p:cNvPicPr preferRelativeResize="0"/>
          <p:nvPr/>
        </p:nvPicPr>
        <p:blipFill>
          <a:blip r:embed="rId3">
            <a:alphaModFix/>
          </a:blip>
          <a:stretch>
            <a:fillRect/>
          </a:stretch>
        </p:blipFill>
        <p:spPr>
          <a:xfrm>
            <a:off x="79625" y="63700"/>
            <a:ext cx="1869750" cy="660250"/>
          </a:xfrm>
          <a:prstGeom prst="rect">
            <a:avLst/>
          </a:prstGeom>
          <a:noFill/>
          <a:ln>
            <a:noFill/>
          </a:ln>
        </p:spPr>
      </p:pic>
      <p:sp>
        <p:nvSpPr>
          <p:cNvPr id="125" name="Google Shape;125;p21"/>
          <p:cNvSpPr txBox="1"/>
          <p:nvPr>
            <p:ph type="ctrTitle"/>
          </p:nvPr>
        </p:nvSpPr>
        <p:spPr>
          <a:xfrm>
            <a:off x="2315725" y="247975"/>
            <a:ext cx="4716000" cy="66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100"/>
              <a:t>Know the Workflow!</a:t>
            </a:r>
            <a:endParaRPr sz="3100"/>
          </a:p>
        </p:txBody>
      </p:sp>
      <p:sp>
        <p:nvSpPr>
          <p:cNvPr id="126" name="Google Shape;126;p21"/>
          <p:cNvSpPr txBox="1"/>
          <p:nvPr/>
        </p:nvSpPr>
        <p:spPr>
          <a:xfrm>
            <a:off x="9815900" y="306550"/>
            <a:ext cx="47700" cy="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7" name="Google Shape;127;p21"/>
          <p:cNvPicPr preferRelativeResize="0"/>
          <p:nvPr/>
        </p:nvPicPr>
        <p:blipFill>
          <a:blip r:embed="rId4">
            <a:alphaModFix/>
          </a:blip>
          <a:stretch>
            <a:fillRect/>
          </a:stretch>
        </p:blipFill>
        <p:spPr>
          <a:xfrm>
            <a:off x="2968875" y="908275"/>
            <a:ext cx="1785950" cy="3968772"/>
          </a:xfrm>
          <a:prstGeom prst="rect">
            <a:avLst/>
          </a:prstGeom>
          <a:noFill/>
          <a:ln>
            <a:noFill/>
          </a:ln>
        </p:spPr>
      </p:pic>
      <p:cxnSp>
        <p:nvCxnSpPr>
          <p:cNvPr id="128" name="Google Shape;128;p21"/>
          <p:cNvCxnSpPr/>
          <p:nvPr/>
        </p:nvCxnSpPr>
        <p:spPr>
          <a:xfrm flipH="1">
            <a:off x="4396275" y="1036475"/>
            <a:ext cx="2409900" cy="803400"/>
          </a:xfrm>
          <a:prstGeom prst="straightConnector1">
            <a:avLst/>
          </a:prstGeom>
          <a:noFill/>
          <a:ln cap="flat" cmpd="sng" w="9525">
            <a:solidFill>
              <a:schemeClr val="dk2"/>
            </a:solidFill>
            <a:prstDash val="solid"/>
            <a:round/>
            <a:headEnd len="med" w="med" type="none"/>
            <a:tailEnd len="med" w="med" type="triangle"/>
          </a:ln>
        </p:spPr>
      </p:cxnSp>
      <p:sp>
        <p:nvSpPr>
          <p:cNvPr id="129" name="Google Shape;129;p21"/>
          <p:cNvSpPr txBox="1"/>
          <p:nvPr/>
        </p:nvSpPr>
        <p:spPr>
          <a:xfrm>
            <a:off x="6858000" y="803275"/>
            <a:ext cx="15159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View your records.</a:t>
            </a:r>
            <a:endParaRPr>
              <a:latin typeface="Nunito"/>
              <a:ea typeface="Nunito"/>
              <a:cs typeface="Nunito"/>
              <a:sym typeface="Nunito"/>
            </a:endParaRPr>
          </a:p>
        </p:txBody>
      </p:sp>
      <p:cxnSp>
        <p:nvCxnSpPr>
          <p:cNvPr id="130" name="Google Shape;130;p21"/>
          <p:cNvCxnSpPr/>
          <p:nvPr/>
        </p:nvCxnSpPr>
        <p:spPr>
          <a:xfrm rot="10800000">
            <a:off x="4629500" y="2565300"/>
            <a:ext cx="1788000" cy="492300"/>
          </a:xfrm>
          <a:prstGeom prst="straightConnector1">
            <a:avLst/>
          </a:prstGeom>
          <a:noFill/>
          <a:ln cap="flat" cmpd="sng" w="9525">
            <a:solidFill>
              <a:schemeClr val="dk2"/>
            </a:solidFill>
            <a:prstDash val="solid"/>
            <a:round/>
            <a:headEnd len="med" w="med" type="none"/>
            <a:tailEnd len="med" w="med" type="triangle"/>
          </a:ln>
        </p:spPr>
      </p:cxnSp>
      <p:sp>
        <p:nvSpPr>
          <p:cNvPr id="131" name="Google Shape;131;p21"/>
          <p:cNvSpPr txBox="1"/>
          <p:nvPr/>
        </p:nvSpPr>
        <p:spPr>
          <a:xfrm>
            <a:off x="6469325" y="2928050"/>
            <a:ext cx="16713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Link to the silvercity website.</a:t>
            </a:r>
            <a:endParaRPr>
              <a:latin typeface="Nunito"/>
              <a:ea typeface="Nunito"/>
              <a:cs typeface="Nunito"/>
              <a:sym typeface="Nunito"/>
            </a:endParaRPr>
          </a:p>
        </p:txBody>
      </p:sp>
      <p:cxnSp>
        <p:nvCxnSpPr>
          <p:cNvPr id="132" name="Google Shape;132;p21"/>
          <p:cNvCxnSpPr/>
          <p:nvPr/>
        </p:nvCxnSpPr>
        <p:spPr>
          <a:xfrm>
            <a:off x="2427075" y="1606525"/>
            <a:ext cx="894000" cy="246000"/>
          </a:xfrm>
          <a:prstGeom prst="straightConnector1">
            <a:avLst/>
          </a:prstGeom>
          <a:noFill/>
          <a:ln cap="flat" cmpd="sng" w="9525">
            <a:solidFill>
              <a:schemeClr val="dk2"/>
            </a:solidFill>
            <a:prstDash val="solid"/>
            <a:round/>
            <a:headEnd len="med" w="med" type="none"/>
            <a:tailEnd len="med" w="med" type="triangle"/>
          </a:ln>
        </p:spPr>
      </p:cxnSp>
      <p:sp>
        <p:nvSpPr>
          <p:cNvPr id="133" name="Google Shape;133;p21"/>
          <p:cNvSpPr txBox="1"/>
          <p:nvPr/>
        </p:nvSpPr>
        <p:spPr>
          <a:xfrm>
            <a:off x="341175" y="1153075"/>
            <a:ext cx="2293200" cy="4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Takes you to the appointments window</a:t>
            </a:r>
            <a:endParaRPr>
              <a:latin typeface="Nunito"/>
              <a:ea typeface="Nunito"/>
              <a:cs typeface="Nunito"/>
              <a:sym typeface="Nunito"/>
            </a:endParaRPr>
          </a:p>
        </p:txBody>
      </p:sp>
      <p:cxnSp>
        <p:nvCxnSpPr>
          <p:cNvPr id="134" name="Google Shape;134;p21"/>
          <p:cNvCxnSpPr/>
          <p:nvPr/>
        </p:nvCxnSpPr>
        <p:spPr>
          <a:xfrm>
            <a:off x="2090225" y="2435725"/>
            <a:ext cx="984600" cy="39000"/>
          </a:xfrm>
          <a:prstGeom prst="straightConnector1">
            <a:avLst/>
          </a:prstGeom>
          <a:noFill/>
          <a:ln cap="flat" cmpd="sng" w="9525">
            <a:solidFill>
              <a:schemeClr val="dk2"/>
            </a:solidFill>
            <a:prstDash val="solid"/>
            <a:round/>
            <a:headEnd len="med" w="med" type="none"/>
            <a:tailEnd len="med" w="med" type="triangle"/>
          </a:ln>
        </p:spPr>
      </p:cxnSp>
      <p:sp>
        <p:nvSpPr>
          <p:cNvPr id="135" name="Google Shape;135;p21"/>
          <p:cNvSpPr txBox="1"/>
          <p:nvPr/>
        </p:nvSpPr>
        <p:spPr>
          <a:xfrm>
            <a:off x="457775" y="2215450"/>
            <a:ext cx="16326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Search doctors by speciality </a:t>
            </a:r>
            <a:endParaRPr>
              <a:latin typeface="Nunito"/>
              <a:ea typeface="Nunito"/>
              <a:cs typeface="Nunito"/>
              <a:sym typeface="Nunito"/>
            </a:endParaRPr>
          </a:p>
        </p:txBody>
      </p:sp>
      <p:cxnSp>
        <p:nvCxnSpPr>
          <p:cNvPr id="136" name="Google Shape;136;p21"/>
          <p:cNvCxnSpPr/>
          <p:nvPr/>
        </p:nvCxnSpPr>
        <p:spPr>
          <a:xfrm flipH="1" rot="10800000">
            <a:off x="1623800" y="3187200"/>
            <a:ext cx="1658400" cy="777300"/>
          </a:xfrm>
          <a:prstGeom prst="straightConnector1">
            <a:avLst/>
          </a:prstGeom>
          <a:noFill/>
          <a:ln cap="flat" cmpd="sng" w="9525">
            <a:solidFill>
              <a:schemeClr val="dk2"/>
            </a:solidFill>
            <a:prstDash val="solid"/>
            <a:round/>
            <a:headEnd len="med" w="med" type="none"/>
            <a:tailEnd len="med" w="med" type="triangle"/>
          </a:ln>
        </p:spPr>
      </p:cxnSp>
      <p:sp>
        <p:nvSpPr>
          <p:cNvPr id="137" name="Google Shape;137;p21"/>
          <p:cNvSpPr txBox="1"/>
          <p:nvPr/>
        </p:nvSpPr>
        <p:spPr>
          <a:xfrm>
            <a:off x="418900" y="3718350"/>
            <a:ext cx="1127100" cy="6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Edit your profile to update info</a:t>
            </a:r>
            <a:endParaRPr>
              <a:latin typeface="Nunito"/>
              <a:ea typeface="Nunito"/>
              <a:cs typeface="Nunito"/>
              <a:sym typeface="Nunito"/>
            </a:endParaRPr>
          </a:p>
        </p:txBody>
      </p:sp>
      <p:cxnSp>
        <p:nvCxnSpPr>
          <p:cNvPr id="138" name="Google Shape;138;p21"/>
          <p:cNvCxnSpPr/>
          <p:nvPr/>
        </p:nvCxnSpPr>
        <p:spPr>
          <a:xfrm rot="10800000">
            <a:off x="4007575" y="2681850"/>
            <a:ext cx="2124900" cy="1593600"/>
          </a:xfrm>
          <a:prstGeom prst="straightConnector1">
            <a:avLst/>
          </a:prstGeom>
          <a:noFill/>
          <a:ln cap="flat" cmpd="sng" w="9525">
            <a:solidFill>
              <a:schemeClr val="dk2"/>
            </a:solidFill>
            <a:prstDash val="solid"/>
            <a:round/>
            <a:headEnd len="med" w="med" type="none"/>
            <a:tailEnd len="med" w="med" type="triangle"/>
          </a:ln>
        </p:spPr>
      </p:cxnSp>
      <p:sp>
        <p:nvSpPr>
          <p:cNvPr id="139" name="Google Shape;139;p21"/>
          <p:cNvSpPr txBox="1"/>
          <p:nvPr/>
        </p:nvSpPr>
        <p:spPr>
          <a:xfrm>
            <a:off x="6158375" y="4029300"/>
            <a:ext cx="1982100" cy="5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Know your previously visited doctors.</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1000"/>
                                        <p:tgtEl>
                                          <p:spTgt spid="1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1000"/>
                                        <p:tgtEl>
                                          <p:spTgt spid="129"/>
                                        </p:tgtEl>
                                        <p:attrNameLst>
                                          <p:attrName>ppt_w</p:attrName>
                                        </p:attrNameLst>
                                      </p:cBhvr>
                                      <p:tavLst>
                                        <p:tav fmla="" tm="0">
                                          <p:val>
                                            <p:strVal val="0"/>
                                          </p:val>
                                        </p:tav>
                                        <p:tav fmla="" tm="100000">
                                          <p:val>
                                            <p:strVal val="#ppt_w"/>
                                          </p:val>
                                        </p:tav>
                                      </p:tavLst>
                                    </p:anim>
                                    <p:anim calcmode="lin" valueType="num">
                                      <p:cBhvr additive="base">
                                        <p:cTn dur="1000"/>
                                        <p:tgtEl>
                                          <p:spTgt spid="12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1000"/>
                                        <p:tgtEl>
                                          <p:spTgt spid="131"/>
                                        </p:tgtEl>
                                        <p:attrNameLst>
                                          <p:attrName>ppt_w</p:attrName>
                                        </p:attrNameLst>
                                      </p:cBhvr>
                                      <p:tavLst>
                                        <p:tav fmla="" tm="0">
                                          <p:val>
                                            <p:strVal val="0"/>
                                          </p:val>
                                        </p:tav>
                                        <p:tav fmla="" tm="100000">
                                          <p:val>
                                            <p:strVal val="#ppt_w"/>
                                          </p:val>
                                        </p:tav>
                                      </p:tavLst>
                                    </p:anim>
                                    <p:anim calcmode="lin" valueType="num">
                                      <p:cBhvr additive="base">
                                        <p:cTn dur="1000"/>
                                        <p:tgtEl>
                                          <p:spTgt spid="13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1000"/>
                                        <p:tgtEl>
                                          <p:spTgt spid="139"/>
                                        </p:tgtEl>
                                        <p:attrNameLst>
                                          <p:attrName>ppt_w</p:attrName>
                                        </p:attrNameLst>
                                      </p:cBhvr>
                                      <p:tavLst>
                                        <p:tav fmla="" tm="0">
                                          <p:val>
                                            <p:strVal val="0"/>
                                          </p:val>
                                        </p:tav>
                                        <p:tav fmla="" tm="100000">
                                          <p:val>
                                            <p:strVal val="#ppt_w"/>
                                          </p:val>
                                        </p:tav>
                                      </p:tavLst>
                                    </p:anim>
                                    <p:anim calcmode="lin" valueType="num">
                                      <p:cBhvr additive="base">
                                        <p:cTn dur="1000"/>
                                        <p:tgtEl>
                                          <p:spTgt spid="13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1000"/>
                                        <p:tgtEl>
                                          <p:spTgt spid="133"/>
                                        </p:tgtEl>
                                        <p:attrNameLst>
                                          <p:attrName>ppt_w</p:attrName>
                                        </p:attrNameLst>
                                      </p:cBhvr>
                                      <p:tavLst>
                                        <p:tav fmla="" tm="0">
                                          <p:val>
                                            <p:strVal val="0"/>
                                          </p:val>
                                        </p:tav>
                                        <p:tav fmla="" tm="100000">
                                          <p:val>
                                            <p:strVal val="#ppt_w"/>
                                          </p:val>
                                        </p:tav>
                                      </p:tavLst>
                                    </p:anim>
                                    <p:anim calcmode="lin" valueType="num">
                                      <p:cBhvr additive="base">
                                        <p:cTn dur="1000"/>
                                        <p:tgtEl>
                                          <p:spTgt spid="13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1000"/>
                                        <p:tgtEl>
                                          <p:spTgt spid="135"/>
                                        </p:tgtEl>
                                        <p:attrNameLst>
                                          <p:attrName>ppt_w</p:attrName>
                                        </p:attrNameLst>
                                      </p:cBhvr>
                                      <p:tavLst>
                                        <p:tav fmla="" tm="0">
                                          <p:val>
                                            <p:strVal val="0"/>
                                          </p:val>
                                        </p:tav>
                                        <p:tav fmla="" tm="100000">
                                          <p:val>
                                            <p:strVal val="#ppt_w"/>
                                          </p:val>
                                        </p:tav>
                                      </p:tavLst>
                                    </p:anim>
                                    <p:anim calcmode="lin" valueType="num">
                                      <p:cBhvr additive="base">
                                        <p:cTn dur="1000"/>
                                        <p:tgtEl>
                                          <p:spTgt spid="13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1000"/>
                                        <p:tgtEl>
                                          <p:spTgt spid="137"/>
                                        </p:tgtEl>
                                        <p:attrNameLst>
                                          <p:attrName>ppt_w</p:attrName>
                                        </p:attrNameLst>
                                      </p:cBhvr>
                                      <p:tavLst>
                                        <p:tav fmla="" tm="0">
                                          <p:val>
                                            <p:strVal val="0"/>
                                          </p:val>
                                        </p:tav>
                                        <p:tav fmla="" tm="100000">
                                          <p:val>
                                            <p:strVal val="#ppt_w"/>
                                          </p:val>
                                        </p:tav>
                                      </p:tavLst>
                                    </p:anim>
                                    <p:anim calcmode="lin" valueType="num">
                                      <p:cBhvr additive="base">
                                        <p:cTn dur="1000"/>
                                        <p:tgtEl>
                                          <p:spTgt spid="13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